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8" r:id="rId2"/>
    <p:sldId id="266" r:id="rId3"/>
    <p:sldId id="272" r:id="rId4"/>
    <p:sldId id="268" r:id="rId5"/>
    <p:sldId id="277" r:id="rId6"/>
    <p:sldId id="262" r:id="rId7"/>
    <p:sldId id="273" r:id="rId8"/>
    <p:sldId id="264" r:id="rId9"/>
    <p:sldId id="269" r:id="rId10"/>
    <p:sldId id="270" r:id="rId11"/>
    <p:sldId id="274" r:id="rId12"/>
    <p:sldId id="265" r:id="rId13"/>
    <p:sldId id="271" r:id="rId14"/>
    <p:sldId id="263" r:id="rId15"/>
    <p:sldId id="278" r:id="rId16"/>
    <p:sldId id="261" r:id="rId17"/>
    <p:sldId id="275"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74E1C3-A2F7-42D6-A33B-A1A02ACC2BEB}"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331889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02905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2129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339587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241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943267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4E1C3-A2F7-42D6-A33B-A1A02ACC2BEB}"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03918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4E1C3-A2F7-42D6-A33B-A1A02ACC2BEB}"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409224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4E1C3-A2F7-42D6-A33B-A1A02ACC2BEB}"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77702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114781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74E1C3-A2F7-42D6-A33B-A1A02ACC2BEB}"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119017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74E1C3-A2F7-42D6-A33B-A1A02ACC2BEB}"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354227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74E1C3-A2F7-42D6-A33B-A1A02ACC2BEB}" type="datetimeFigureOut">
              <a:rPr lang="en-GB" smtClean="0"/>
              <a:t>08/09/2025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43643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4E1C3-A2F7-42D6-A33B-A1A02ACC2BEB}"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100323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74E1C3-A2F7-42D6-A33B-A1A02ACC2BEB}"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332264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74E1C3-A2F7-42D6-A33B-A1A02ACC2BEB}"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40293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74E1C3-A2F7-42D6-A33B-A1A02ACC2BEB}" type="datetimeFigureOut">
              <a:rPr lang="en-GB" smtClean="0"/>
              <a:t>08/09/2025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F5890A-23E4-4B87-87A1-A4A1F1B8CD53}" type="slidenum">
              <a:rPr lang="en-GB" smtClean="0"/>
              <a:t>‹#›</a:t>
            </a:fld>
            <a:endParaRPr lang="en-GB"/>
          </a:p>
        </p:txBody>
      </p:sp>
    </p:spTree>
    <p:extLst>
      <p:ext uri="{BB962C8B-B14F-4D97-AF65-F5344CB8AC3E}">
        <p14:creationId xmlns:p14="http://schemas.microsoft.com/office/powerpoint/2010/main" val="270361621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jhillier@newtontony.wilts.sch.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rgbClr val="7030A0"/>
                </a:solidFill>
              </a:rPr>
              <a:t>Squirrels</a:t>
            </a:r>
            <a:br>
              <a:rPr lang="en-US" dirty="0">
                <a:solidFill>
                  <a:srgbClr val="7030A0"/>
                </a:solidFill>
              </a:rPr>
            </a:br>
            <a:r>
              <a:rPr lang="en-US" dirty="0">
                <a:solidFill>
                  <a:srgbClr val="7030A0"/>
                </a:solidFill>
              </a:rPr>
              <a:t>Year 3/4 Curriculum Meeting 2025</a:t>
            </a:r>
            <a:endParaRPr lang="en-GB" dirty="0">
              <a:solidFill>
                <a:srgbClr val="7030A0"/>
              </a:solidFill>
            </a:endParaRPr>
          </a:p>
        </p:txBody>
      </p:sp>
    </p:spTree>
    <p:extLst>
      <p:ext uri="{BB962C8B-B14F-4D97-AF65-F5344CB8AC3E}">
        <p14:creationId xmlns:p14="http://schemas.microsoft.com/office/powerpoint/2010/main" val="337345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895" y="0"/>
            <a:ext cx="10981791" cy="6592389"/>
          </a:xfrm>
        </p:spPr>
      </p:pic>
    </p:spTree>
    <p:extLst>
      <p:ext uri="{BB962C8B-B14F-4D97-AF65-F5344CB8AC3E}">
        <p14:creationId xmlns:p14="http://schemas.microsoft.com/office/powerpoint/2010/main" val="299383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400" u="sng" dirty="0"/>
              <a:t>Handwriting</a:t>
            </a:r>
          </a:p>
          <a:p>
            <a:r>
              <a:rPr lang="en-GB" sz="2000" dirty="0"/>
              <a:t>Handwriting will be taught in school.</a:t>
            </a:r>
          </a:p>
          <a:p>
            <a:r>
              <a:rPr lang="en-GB" sz="2000" dirty="0"/>
              <a:t>If your child brings a handwriting sheet home please could you encourage them to complete it.</a:t>
            </a:r>
          </a:p>
          <a:p>
            <a:endParaRPr lang="en-GB" sz="4400" dirty="0"/>
          </a:p>
        </p:txBody>
      </p:sp>
    </p:spTree>
    <p:extLst>
      <p:ext uri="{BB962C8B-B14F-4D97-AF65-F5344CB8AC3E}">
        <p14:creationId xmlns:p14="http://schemas.microsoft.com/office/powerpoint/2010/main" val="2447707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756" y="365125"/>
            <a:ext cx="9344135" cy="673453"/>
          </a:xfrm>
        </p:spPr>
        <p:txBody>
          <a:bodyPr>
            <a:noAutofit/>
          </a:bodyPr>
          <a:lstStyle/>
          <a:p>
            <a:r>
              <a:rPr lang="en-GB" sz="3600" dirty="0">
                <a:latin typeface="Rockwell" pitchFamily="18" charset="0"/>
              </a:rPr>
              <a:t>Maths </a:t>
            </a:r>
            <a:r>
              <a:rPr lang="en-GB" dirty="0">
                <a:latin typeface="Rockwell" pitchFamily="18" charset="0"/>
              </a:rPr>
              <a:t>- </a:t>
            </a:r>
            <a:r>
              <a:rPr lang="en-GB" sz="3600" dirty="0">
                <a:latin typeface="Rockwell" pitchFamily="18" charset="0"/>
              </a:rPr>
              <a:t>How is it taught?</a:t>
            </a:r>
          </a:p>
        </p:txBody>
      </p:sp>
      <p:sp>
        <p:nvSpPr>
          <p:cNvPr id="3" name="Content Placeholder 2"/>
          <p:cNvSpPr>
            <a:spLocks noGrp="1"/>
          </p:cNvSpPr>
          <p:nvPr>
            <p:ph idx="1"/>
          </p:nvPr>
        </p:nvSpPr>
        <p:spPr>
          <a:xfrm>
            <a:off x="530578" y="1512710"/>
            <a:ext cx="10823222" cy="5238045"/>
          </a:xfrm>
        </p:spPr>
        <p:txBody>
          <a:bodyPr>
            <a:normAutofit/>
          </a:bodyPr>
          <a:lstStyle/>
          <a:p>
            <a:r>
              <a:rPr lang="en-GB" sz="3600" dirty="0">
                <a:latin typeface="Rockwell" pitchFamily="18" charset="0"/>
              </a:rPr>
              <a:t>Small group work / differentiated tasks</a:t>
            </a:r>
          </a:p>
          <a:p>
            <a:r>
              <a:rPr lang="en-GB" sz="3600" dirty="0">
                <a:latin typeface="Rockwell" pitchFamily="18" charset="0"/>
              </a:rPr>
              <a:t>Practical (use of concrete objects if needed)</a:t>
            </a:r>
          </a:p>
          <a:p>
            <a:r>
              <a:rPr lang="en-GB" sz="3600" dirty="0">
                <a:latin typeface="Rockwell" pitchFamily="18" charset="0"/>
              </a:rPr>
              <a:t>Meaningful contexts – everyday maths</a:t>
            </a:r>
          </a:p>
          <a:p>
            <a:r>
              <a:rPr lang="en-GB" sz="3600" dirty="0">
                <a:latin typeface="Rockwell" pitchFamily="18" charset="0"/>
              </a:rPr>
              <a:t>Develop maths language – through questioning and stem sentences. Working wall vocab.</a:t>
            </a:r>
          </a:p>
          <a:p>
            <a:r>
              <a:rPr lang="en-GB" sz="3600" dirty="0">
                <a:latin typeface="Rockwell" pitchFamily="18" charset="0"/>
              </a:rPr>
              <a:t>Reasoning/ Problem solving.</a:t>
            </a:r>
          </a:p>
          <a:p>
            <a:r>
              <a:rPr lang="en-GB" sz="3600" dirty="0">
                <a:latin typeface="Rockwell" pitchFamily="18" charset="0"/>
              </a:rPr>
              <a:t>Mastery tasks  - readily available every lesson to extend learning.</a:t>
            </a:r>
          </a:p>
        </p:txBody>
      </p:sp>
      <p:sp>
        <p:nvSpPr>
          <p:cNvPr id="4" name="AutoShape 2" descr="Image result for maths clipart"/>
          <p:cNvSpPr>
            <a:spLocks noChangeAspect="1" noChangeArrowheads="1"/>
          </p:cNvSpPr>
          <p:nvPr/>
        </p:nvSpPr>
        <p:spPr bwMode="auto">
          <a:xfrm>
            <a:off x="7886700" y="4109244"/>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8195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Times tables</a:t>
            </a:r>
          </a:p>
        </p:txBody>
      </p:sp>
      <p:sp>
        <p:nvSpPr>
          <p:cNvPr id="3" name="Content Placeholder 2"/>
          <p:cNvSpPr>
            <a:spLocks noGrp="1"/>
          </p:cNvSpPr>
          <p:nvPr>
            <p:ph idx="1"/>
          </p:nvPr>
        </p:nvSpPr>
        <p:spPr/>
        <p:txBody>
          <a:bodyPr/>
          <a:lstStyle/>
          <a:p>
            <a:r>
              <a:rPr lang="en-GB" dirty="0"/>
              <a:t>At the end of Year 4 the government have a times tables assessment that all year 4s will have to take part in.</a:t>
            </a:r>
          </a:p>
          <a:p>
            <a:r>
              <a:rPr lang="en-GB" dirty="0"/>
              <a:t>All tables up to 12x12 will be in this assessment.</a:t>
            </a:r>
          </a:p>
          <a:p>
            <a:r>
              <a:rPr lang="en-GB" dirty="0"/>
              <a:t>We start teaching children in September using a daily booklet.</a:t>
            </a:r>
          </a:p>
        </p:txBody>
      </p:sp>
    </p:spTree>
    <p:extLst>
      <p:ext uri="{BB962C8B-B14F-4D97-AF65-F5344CB8AC3E}">
        <p14:creationId xmlns:p14="http://schemas.microsoft.com/office/powerpoint/2010/main" val="208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815" y="69669"/>
            <a:ext cx="6169558" cy="598311"/>
          </a:xfrm>
        </p:spPr>
        <p:txBody>
          <a:bodyPr>
            <a:normAutofit fontScale="90000"/>
          </a:bodyPr>
          <a:lstStyle/>
          <a:p>
            <a:r>
              <a:rPr lang="en-GB" b="1" dirty="0">
                <a:latin typeface="Arial" panose="020B0604020202020204" pitchFamily="34" charset="0"/>
                <a:ea typeface="Times New Roman" panose="02020603050405020304" pitchFamily="18" charset="0"/>
                <a:cs typeface="Times New Roman" panose="02020603050405020304" pitchFamily="18" charset="0"/>
              </a:rPr>
              <a:t>Home Learning </a:t>
            </a:r>
            <a:br>
              <a:rPr lang="en-GB" sz="3200" dirty="0">
                <a:latin typeface="Calibri" panose="020F0502020204030204" pitchFamily="34" charset="0"/>
                <a:ea typeface="Times New Roman" panose="02020603050405020304" pitchFamily="18" charset="0"/>
                <a:cs typeface="Times New Roman" panose="02020603050405020304" pitchFamily="18" charset="0"/>
              </a:rPr>
            </a:br>
            <a:endParaRPr lang="en-GB" dirty="0"/>
          </a:p>
        </p:txBody>
      </p:sp>
      <p:sp>
        <p:nvSpPr>
          <p:cNvPr id="6" name="Rectangle 5"/>
          <p:cNvSpPr/>
          <p:nvPr/>
        </p:nvSpPr>
        <p:spPr>
          <a:xfrm>
            <a:off x="153530" y="667980"/>
            <a:ext cx="11074400" cy="6540252"/>
          </a:xfrm>
          <a:prstGeom prst="rect">
            <a:avLst/>
          </a:prstGeom>
        </p:spPr>
        <p:txBody>
          <a:bodyPr wrap="square">
            <a:spAutoFit/>
          </a:bodyPr>
          <a:lstStyle/>
          <a:p>
            <a:pPr>
              <a:lnSpc>
                <a:spcPct val="115000"/>
              </a:lnSpc>
              <a:spcAft>
                <a:spcPts val="0"/>
              </a:spcAft>
            </a:pPr>
            <a:r>
              <a:rPr lang="en-GB" sz="1200" dirty="0">
                <a:latin typeface="Arial" panose="020B0604020202020204" pitchFamily="34" charset="0"/>
                <a:ea typeface="Times New Roman" panose="02020603050405020304" pitchFamily="18" charset="0"/>
                <a:cs typeface="Times New Roman" panose="02020603050405020304" pitchFamily="18" charset="0"/>
              </a:rPr>
              <a:t> </a:t>
            </a:r>
            <a:r>
              <a:rPr lang="en-GB" sz="2000" dirty="0">
                <a:latin typeface="Arial" panose="020B0604020202020204" pitchFamily="34" charset="0"/>
                <a:ea typeface="Times New Roman" panose="02020603050405020304" pitchFamily="18" charset="0"/>
                <a:cs typeface="Times New Roman" panose="02020603050405020304" pitchFamily="18" charset="0"/>
              </a:rPr>
              <a:t>Home learning will be set on Fridays and should be completed by Thursday of the </a:t>
            </a:r>
          </a:p>
          <a:p>
            <a:pPr>
              <a:lnSpc>
                <a:spcPct val="115000"/>
              </a:lnSpc>
              <a:spcAft>
                <a:spcPts val="0"/>
              </a:spcAft>
            </a:pPr>
            <a:r>
              <a:rPr lang="en-GB" sz="2000" dirty="0">
                <a:latin typeface="Arial" panose="020B0604020202020204" pitchFamily="34" charset="0"/>
                <a:ea typeface="Times New Roman" panose="02020603050405020304" pitchFamily="18" charset="0"/>
                <a:cs typeface="Times New Roman" panose="02020603050405020304" pitchFamily="18" charset="0"/>
              </a:rPr>
              <a:t>following week.  </a:t>
            </a:r>
            <a:r>
              <a:rPr lang="en-GB" sz="2000" b="1" i="1" dirty="0">
                <a:latin typeface="Arial" panose="020B0604020202020204" pitchFamily="34" charset="0"/>
                <a:ea typeface="Times New Roman" panose="02020603050405020304" pitchFamily="18" charset="0"/>
                <a:cs typeface="Times New Roman" panose="02020603050405020304" pitchFamily="18" charset="0"/>
              </a:rPr>
              <a:t>If children have difficulty completing online home learning at home – they have the opportunity use the </a:t>
            </a:r>
            <a:r>
              <a:rPr lang="en-GB" sz="2000" b="1" i="1" dirty="0" err="1">
                <a:latin typeface="Arial" panose="020B0604020202020204" pitchFamily="34" charset="0"/>
                <a:ea typeface="Times New Roman" panose="02020603050405020304" pitchFamily="18" charset="0"/>
                <a:cs typeface="Times New Roman" panose="02020603050405020304" pitchFamily="18" charset="0"/>
              </a:rPr>
              <a:t>ipads</a:t>
            </a:r>
            <a:r>
              <a:rPr lang="en-GB" sz="2000" b="1" i="1" dirty="0">
                <a:latin typeface="Arial" panose="020B0604020202020204" pitchFamily="34" charset="0"/>
                <a:ea typeface="Times New Roman" panose="02020603050405020304" pitchFamily="18" charset="0"/>
                <a:cs typeface="Times New Roman" panose="02020603050405020304" pitchFamily="18" charset="0"/>
              </a:rPr>
              <a:t> at any break or lunchtime.</a:t>
            </a:r>
            <a:endParaRPr lang="en-GB"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20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Spellings</a:t>
            </a:r>
            <a:r>
              <a:rPr lang="en-GB" sz="2000" dirty="0">
                <a:latin typeface="Arial" panose="020B0604020202020204" pitchFamily="34" charset="0"/>
                <a:ea typeface="Times New Roman" panose="02020603050405020304" pitchFamily="18" charset="0"/>
                <a:cs typeface="Times New Roman" panose="02020603050405020304" pitchFamily="18" charset="0"/>
              </a:rPr>
              <a:t> </a:t>
            </a:r>
            <a:r>
              <a:rPr lang="en-GB" sz="2000" b="1" dirty="0">
                <a:latin typeface="Arial" panose="020B0604020202020204" pitchFamily="34" charset="0"/>
                <a:ea typeface="Times New Roman" panose="02020603050405020304" pitchFamily="18" charset="0"/>
                <a:cs typeface="Times New Roman" panose="02020603050405020304" pitchFamily="18" charset="0"/>
              </a:rPr>
              <a:t>(Spelling Frame)</a:t>
            </a:r>
            <a:r>
              <a:rPr lang="en-GB" sz="2000" dirty="0">
                <a:latin typeface="Arial" panose="020B0604020202020204" pitchFamily="34" charset="0"/>
                <a:ea typeface="Times New Roman" panose="02020603050405020304" pitchFamily="18" charset="0"/>
                <a:cs typeface="Times New Roman" panose="02020603050405020304" pitchFamily="18" charset="0"/>
              </a:rPr>
              <a:t> </a:t>
            </a:r>
          </a:p>
          <a:p>
            <a:pPr>
              <a:lnSpc>
                <a:spcPct val="115000"/>
              </a:lnSpc>
              <a:spcAft>
                <a:spcPts val="0"/>
              </a:spcAft>
            </a:pPr>
            <a:r>
              <a:rPr lang="en-GB" sz="20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Maths</a:t>
            </a:r>
            <a:r>
              <a:rPr lang="en-GB" sz="20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GB" sz="2000" b="1" dirty="0">
                <a:latin typeface="Arial" panose="020B0604020202020204" pitchFamily="34" charset="0"/>
                <a:ea typeface="Times New Roman" panose="02020603050405020304" pitchFamily="18" charset="0"/>
                <a:cs typeface="Times New Roman" panose="02020603050405020304" pitchFamily="18" charset="0"/>
              </a:rPr>
              <a:t>(</a:t>
            </a:r>
            <a:r>
              <a:rPr lang="en-GB" sz="2000" b="1" dirty="0" err="1">
                <a:latin typeface="Arial" panose="020B0604020202020204" pitchFamily="34" charset="0"/>
                <a:ea typeface="Times New Roman" panose="02020603050405020304" pitchFamily="18" charset="0"/>
                <a:cs typeface="Times New Roman" panose="02020603050405020304" pitchFamily="18" charset="0"/>
              </a:rPr>
              <a:t>Mathletics</a:t>
            </a:r>
            <a:r>
              <a:rPr lang="en-GB" sz="2000" b="1" dirty="0">
                <a:latin typeface="Arial" panose="020B0604020202020204" pitchFamily="34" charset="0"/>
                <a:ea typeface="Times New Roman" panose="02020603050405020304" pitchFamily="18" charset="0"/>
                <a:cs typeface="Times New Roman" panose="02020603050405020304" pitchFamily="18" charset="0"/>
              </a:rPr>
              <a:t>)</a:t>
            </a:r>
          </a:p>
          <a:p>
            <a:pPr>
              <a:lnSpc>
                <a:spcPct val="115000"/>
              </a:lnSpc>
              <a:spcAft>
                <a:spcPts val="0"/>
              </a:spcAft>
            </a:pPr>
            <a:r>
              <a:rPr lang="en-GB" sz="20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Reading </a:t>
            </a:r>
            <a:r>
              <a:rPr lang="en-GB" sz="2000" dirty="0">
                <a:latin typeface="Arial" panose="020B0604020202020204" pitchFamily="34" charset="0"/>
                <a:ea typeface="Times New Roman" panose="02020603050405020304" pitchFamily="18" charset="0"/>
                <a:cs typeface="Times New Roman" panose="02020603050405020304" pitchFamily="18" charset="0"/>
              </a:rPr>
              <a:t>Please listen to your child read as much as possible – this shows that you value reading and encourages your child to read.  Reading also helps a child with their spellings and their English written work as we encourage them to “magpie” ideas from books.  Please can you sign their reading diaries when you hear them read.</a:t>
            </a:r>
          </a:p>
          <a:p>
            <a:pPr>
              <a:lnSpc>
                <a:spcPct val="115000"/>
              </a:lnSpc>
              <a:spcAft>
                <a:spcPts val="0"/>
              </a:spcAft>
            </a:pPr>
            <a:r>
              <a:rPr lang="en-GB" sz="2000" dirty="0">
                <a:latin typeface="Arial" panose="020B0604020202020204" pitchFamily="34" charset="0"/>
                <a:ea typeface="Times New Roman" panose="02020603050405020304" pitchFamily="18" charset="0"/>
                <a:cs typeface="Times New Roman" panose="02020603050405020304" pitchFamily="18" charset="0"/>
              </a:rPr>
              <a:t>It is also important that children are still read to.  Listening to an adult read engages them in stories and helps them learn vocabulary that they might not come across in their own reading books.</a:t>
            </a:r>
          </a:p>
          <a:p>
            <a:pPr>
              <a:lnSpc>
                <a:spcPct val="115000"/>
              </a:lnSpc>
              <a:spcAft>
                <a:spcPts val="0"/>
              </a:spcAft>
            </a:pPr>
            <a:r>
              <a:rPr lang="en-GB" sz="20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Other </a:t>
            </a:r>
            <a:r>
              <a:rPr lang="en-GB" sz="2000" dirty="0">
                <a:latin typeface="Arial" panose="020B0604020202020204" pitchFamily="34" charset="0"/>
                <a:ea typeface="Times New Roman" panose="02020603050405020304" pitchFamily="18" charset="0"/>
                <a:cs typeface="Times New Roman" panose="02020603050405020304" pitchFamily="18" charset="0"/>
              </a:rPr>
              <a:t>– occasionally children might be given a poem to learn or another project to do over time.</a:t>
            </a:r>
            <a:endParaRPr lang="en-GB" sz="2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endParaRPr lang="en-GB" sz="2000" b="1" dirty="0">
              <a:latin typeface="Arial" panose="020B0604020202020204" pitchFamily="34" charset="0"/>
              <a:ea typeface="Times New Roman" panose="02020603050405020304" pitchFamily="18" charset="0"/>
            </a:endParaRPr>
          </a:p>
          <a:p>
            <a:r>
              <a:rPr lang="en-GB" sz="2000" b="1" dirty="0">
                <a:latin typeface="Arial" panose="020B0604020202020204" pitchFamily="34" charset="0"/>
                <a:ea typeface="Times New Roman" panose="02020603050405020304" pitchFamily="18" charset="0"/>
              </a:rPr>
              <a:t>(All login codes are stuck on the inside of the front cover of their communication books) </a:t>
            </a:r>
          </a:p>
          <a:p>
            <a:r>
              <a:rPr lang="en-GB" sz="2000" i="1" dirty="0">
                <a:latin typeface="Arial" panose="020B0604020202020204" pitchFamily="34" charset="0"/>
                <a:ea typeface="Times New Roman" panose="02020603050405020304" pitchFamily="18" charset="0"/>
              </a:rPr>
              <a:t>All tasks support the learning in school so that most children should be able to complete them independently.  Please ask if you are not sure about something.  Please allow children to log into these themselves.</a:t>
            </a:r>
          </a:p>
          <a:p>
            <a:endParaRPr lang="en-US" sz="2000" i="1" dirty="0">
              <a:latin typeface="Arial" panose="020B0604020202020204" pitchFamily="34" charset="0"/>
            </a:endParaRPr>
          </a:p>
        </p:txBody>
      </p:sp>
    </p:spTree>
    <p:extLst>
      <p:ext uri="{BB962C8B-B14F-4D97-AF65-F5344CB8AC3E}">
        <p14:creationId xmlns:p14="http://schemas.microsoft.com/office/powerpoint/2010/main" val="408781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D023-89FE-FEF4-5E35-815943757B12}"/>
              </a:ext>
            </a:extLst>
          </p:cNvPr>
          <p:cNvSpPr>
            <a:spLocks noGrp="1"/>
          </p:cNvSpPr>
          <p:nvPr>
            <p:ph type="ctrTitle"/>
          </p:nvPr>
        </p:nvSpPr>
        <p:spPr>
          <a:xfrm>
            <a:off x="1423091" y="127864"/>
            <a:ext cx="7766936" cy="954487"/>
          </a:xfrm>
        </p:spPr>
        <p:txBody>
          <a:bodyPr/>
          <a:lstStyle/>
          <a:p>
            <a:pPr algn="ctr"/>
            <a:r>
              <a:rPr lang="en-GB" dirty="0"/>
              <a:t>On-line sites</a:t>
            </a:r>
          </a:p>
        </p:txBody>
      </p:sp>
      <p:sp>
        <p:nvSpPr>
          <p:cNvPr id="3" name="Subtitle 2">
            <a:extLst>
              <a:ext uri="{FF2B5EF4-FFF2-40B4-BE49-F238E27FC236}">
                <a16:creationId xmlns:a16="http://schemas.microsoft.com/office/drawing/2014/main" id="{4F923FD4-7207-AECD-A869-C2E6549916CF}"/>
              </a:ext>
            </a:extLst>
          </p:cNvPr>
          <p:cNvSpPr>
            <a:spLocks noGrp="1"/>
          </p:cNvSpPr>
          <p:nvPr>
            <p:ph type="subTitle" idx="1"/>
          </p:nvPr>
        </p:nvSpPr>
        <p:spPr>
          <a:xfrm>
            <a:off x="1240971" y="1082351"/>
            <a:ext cx="8285583" cy="5019869"/>
          </a:xfrm>
        </p:spPr>
        <p:txBody>
          <a:bodyPr>
            <a:normAutofit fontScale="92500" lnSpcReduction="20000"/>
          </a:bodyPr>
          <a:lstStyle/>
          <a:p>
            <a:pPr algn="l"/>
            <a:r>
              <a:rPr lang="en-GB" dirty="0">
                <a:solidFill>
                  <a:schemeClr val="tx1"/>
                </a:solidFill>
              </a:rPr>
              <a:t>In Squirrels we use the following on-line sites:</a:t>
            </a:r>
          </a:p>
          <a:p>
            <a:pPr algn="l"/>
            <a:r>
              <a:rPr lang="en-GB" dirty="0">
                <a:solidFill>
                  <a:schemeClr val="tx1"/>
                </a:solidFill>
              </a:rPr>
              <a:t>Mathletics</a:t>
            </a:r>
          </a:p>
          <a:p>
            <a:pPr algn="l"/>
            <a:r>
              <a:rPr lang="en-GB" dirty="0">
                <a:solidFill>
                  <a:schemeClr val="tx1"/>
                </a:solidFill>
              </a:rPr>
              <a:t>Spelling Frame</a:t>
            </a:r>
          </a:p>
          <a:p>
            <a:pPr algn="l"/>
            <a:r>
              <a:rPr lang="en-GB" dirty="0" err="1">
                <a:solidFill>
                  <a:schemeClr val="tx1"/>
                </a:solidFill>
              </a:rPr>
              <a:t>Rollama</a:t>
            </a:r>
            <a:endParaRPr lang="en-GB" dirty="0">
              <a:solidFill>
                <a:schemeClr val="tx1"/>
              </a:solidFill>
            </a:endParaRPr>
          </a:p>
          <a:p>
            <a:pPr algn="l"/>
            <a:r>
              <a:rPr lang="en-GB" dirty="0" err="1">
                <a:solidFill>
                  <a:schemeClr val="tx1"/>
                </a:solidFill>
              </a:rPr>
              <a:t>Letterjoin</a:t>
            </a:r>
            <a:endParaRPr lang="en-GB" dirty="0">
              <a:solidFill>
                <a:schemeClr val="tx1"/>
              </a:solidFill>
            </a:endParaRPr>
          </a:p>
          <a:p>
            <a:pPr algn="l"/>
            <a:r>
              <a:rPr lang="en-GB" dirty="0" err="1">
                <a:solidFill>
                  <a:schemeClr val="tx1"/>
                </a:solidFill>
              </a:rPr>
              <a:t>Swiggle</a:t>
            </a:r>
            <a:r>
              <a:rPr lang="en-GB" dirty="0">
                <a:solidFill>
                  <a:schemeClr val="tx1"/>
                </a:solidFill>
              </a:rPr>
              <a:t> </a:t>
            </a:r>
          </a:p>
          <a:p>
            <a:pPr algn="l"/>
            <a:r>
              <a:rPr lang="en-GB" dirty="0">
                <a:solidFill>
                  <a:schemeClr val="tx1"/>
                </a:solidFill>
              </a:rPr>
              <a:t>Scratch</a:t>
            </a:r>
          </a:p>
          <a:p>
            <a:pPr algn="l"/>
            <a:r>
              <a:rPr lang="en-GB" dirty="0">
                <a:solidFill>
                  <a:schemeClr val="tx1"/>
                </a:solidFill>
              </a:rPr>
              <a:t>Times Tables Rock Stars </a:t>
            </a:r>
          </a:p>
          <a:p>
            <a:pPr algn="l"/>
            <a:endParaRPr lang="en-GB" dirty="0">
              <a:solidFill>
                <a:schemeClr val="tx1"/>
              </a:solidFill>
            </a:endParaRPr>
          </a:p>
          <a:p>
            <a:pPr algn="l"/>
            <a:r>
              <a:rPr lang="en-GB" dirty="0">
                <a:solidFill>
                  <a:schemeClr val="tx1"/>
                </a:solidFill>
              </a:rPr>
              <a:t>The children will also be given individual email addresses for their computing lessons.  These can only be used at school and children will only be able to email other children in school and teachers.  Teachers will be able to look at any emails sent to monitor them.</a:t>
            </a:r>
          </a:p>
          <a:p>
            <a:pPr algn="l"/>
            <a:endParaRPr lang="en-GB" dirty="0">
              <a:solidFill>
                <a:schemeClr val="tx1"/>
              </a:solidFill>
            </a:endParaRPr>
          </a:p>
          <a:p>
            <a:pPr algn="l"/>
            <a:r>
              <a:rPr lang="en-GB" dirty="0">
                <a:solidFill>
                  <a:schemeClr val="tx1"/>
                </a:solidFill>
              </a:rPr>
              <a:t>We teach the children about on-line safety at the beginning of every term and they understand that they should tell a trusted adult if they feel at all unsafe or unsure of what they are seeing.</a:t>
            </a:r>
          </a:p>
          <a:p>
            <a:pPr algn="l"/>
            <a:endParaRPr lang="en-GB" dirty="0">
              <a:solidFill>
                <a:schemeClr val="tx1"/>
              </a:solidFill>
            </a:endParaRPr>
          </a:p>
        </p:txBody>
      </p:sp>
    </p:spTree>
    <p:extLst>
      <p:ext uri="{BB962C8B-B14F-4D97-AF65-F5344CB8AC3E}">
        <p14:creationId xmlns:p14="http://schemas.microsoft.com/office/powerpoint/2010/main" val="97560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00" y="365125"/>
            <a:ext cx="7493000" cy="447675"/>
          </a:xfrm>
        </p:spPr>
        <p:txBody>
          <a:bodyPr>
            <a:normAutofit fontScale="90000"/>
          </a:bodyPr>
          <a:lstStyle/>
          <a:p>
            <a:r>
              <a:rPr lang="en-GB" b="1" dirty="0"/>
              <a:t>Things to Remember</a:t>
            </a:r>
            <a:endParaRPr lang="en-GB" dirty="0"/>
          </a:p>
        </p:txBody>
      </p:sp>
      <p:sp>
        <p:nvSpPr>
          <p:cNvPr id="4" name="Rectangle 3"/>
          <p:cNvSpPr/>
          <p:nvPr/>
        </p:nvSpPr>
        <p:spPr>
          <a:xfrm>
            <a:off x="197072" y="812800"/>
            <a:ext cx="10070334" cy="6366871"/>
          </a:xfrm>
          <a:prstGeom prst="rect">
            <a:avLst/>
          </a:prstGeom>
        </p:spPr>
        <p:txBody>
          <a:bodyPr wrap="square">
            <a:spAutoFit/>
          </a:bodyPr>
          <a:lstStyle/>
          <a:p>
            <a:pPr marL="228600" lvl="0" indent="-228600">
              <a:lnSpc>
                <a:spcPct val="120000"/>
              </a:lnSpc>
              <a:spcBef>
                <a:spcPts val="1000"/>
              </a:spcBef>
              <a:buClr>
                <a:srgbClr val="B71E42"/>
              </a:buClr>
              <a:buSzPct val="100000"/>
              <a:buFont typeface="Arial" panose="020B0604020202020204" pitchFamily="34" charset="0"/>
              <a:buChar char="•"/>
            </a:pPr>
            <a:r>
              <a:rPr lang="en-GB" altLang="en-US" sz="2600" dirty="0">
                <a:solidFill>
                  <a:prstClr val="black"/>
                </a:solidFill>
                <a:latin typeface="Gill Sans MT" panose="020B0502020104020203"/>
                <a:cs typeface="Arial" panose="020B0604020202020204" pitchFamily="34" charset="0"/>
              </a:rPr>
              <a:t>Pupils should only bring in essential items (coats, water bottles, pencil cases and packed lunch if they do not have school dinners). Please do not bring in backpacks because these do not fit inside our lockers.</a:t>
            </a:r>
            <a:endParaRPr lang="en-GB" altLang="en-US" sz="2600" dirty="0">
              <a:solidFill>
                <a:srgbClr val="FF0000"/>
              </a:solidFill>
              <a:latin typeface="Gill Sans MT" panose="020B0502020104020203"/>
              <a:cs typeface="Arial" panose="020B0604020202020204" pitchFamily="34" charset="0"/>
            </a:endParaRPr>
          </a:p>
          <a:p>
            <a:pPr marL="228600" lvl="0" indent="-228600">
              <a:lnSpc>
                <a:spcPct val="120000"/>
              </a:lnSpc>
              <a:spcBef>
                <a:spcPts val="1000"/>
              </a:spcBef>
              <a:buClr>
                <a:srgbClr val="B71E42"/>
              </a:buClr>
              <a:buSzPct val="100000"/>
              <a:buFont typeface="Arial" panose="020B0604020202020204" pitchFamily="34" charset="0"/>
              <a:buChar char="•"/>
            </a:pPr>
            <a:r>
              <a:rPr lang="en-GB" altLang="en-US" sz="2600" dirty="0">
                <a:solidFill>
                  <a:prstClr val="black"/>
                </a:solidFill>
                <a:latin typeface="Gill Sans MT" panose="020B0502020104020203"/>
                <a:cs typeface="Arial" panose="020B0604020202020204" pitchFamily="34" charset="0"/>
              </a:rPr>
              <a:t>We start our learning at 8:30am and end of day is at 3pm.</a:t>
            </a:r>
          </a:p>
          <a:p>
            <a:pPr marL="228600" lvl="0" indent="-228600">
              <a:lnSpc>
                <a:spcPct val="120000"/>
              </a:lnSpc>
              <a:spcBef>
                <a:spcPts val="1000"/>
              </a:spcBef>
              <a:buClr>
                <a:srgbClr val="B71E42"/>
              </a:buClr>
              <a:buSzPct val="100000"/>
              <a:buFont typeface="Arial" panose="020B0604020202020204" pitchFamily="34" charset="0"/>
              <a:buChar char="•"/>
            </a:pPr>
            <a:r>
              <a:rPr lang="en-GB" altLang="en-US" sz="2600" dirty="0">
                <a:solidFill>
                  <a:prstClr val="black"/>
                </a:solidFill>
                <a:latin typeface="Gill Sans MT" panose="020B0502020104020203"/>
                <a:cs typeface="Arial" panose="020B0604020202020204" pitchFamily="34" charset="0"/>
              </a:rPr>
              <a:t>Pupils should bring in a water bottle everyday, or they are welcome to leave it at school where it can be refilled.</a:t>
            </a:r>
          </a:p>
          <a:p>
            <a:pPr marL="228600" lvl="0" indent="-228600">
              <a:lnSpc>
                <a:spcPct val="120000"/>
              </a:lnSpc>
              <a:spcBef>
                <a:spcPts val="1000"/>
              </a:spcBef>
              <a:buClr>
                <a:srgbClr val="B71E42"/>
              </a:buClr>
              <a:buSzPct val="100000"/>
              <a:buFont typeface="Arial" panose="020B0604020202020204" pitchFamily="34" charset="0"/>
              <a:buChar char="•"/>
            </a:pPr>
            <a:r>
              <a:rPr lang="en-GB" altLang="en-US" sz="2600" dirty="0">
                <a:solidFill>
                  <a:prstClr val="black"/>
                </a:solidFill>
                <a:latin typeface="Gill Sans MT" panose="020B0502020104020203"/>
                <a:cs typeface="Arial" panose="020B0604020202020204" pitchFamily="34" charset="0"/>
              </a:rPr>
              <a:t>PE Kits to be worn to school on PE days – this is Wednesdays and Fridays in the Autumn and Summer terms.  In the Spring Term we will be having swimming lessons on Thursdays so children will still come to school in PE kit and will bring their swimming equipment with them.  Children with ear-rings in will be given tape to put over their ears.</a:t>
            </a:r>
          </a:p>
          <a:p>
            <a:pPr marL="457200" lvl="0" indent="-457200">
              <a:lnSpc>
                <a:spcPct val="120000"/>
              </a:lnSpc>
              <a:spcBef>
                <a:spcPts val="1000"/>
              </a:spcBef>
              <a:buClr>
                <a:srgbClr val="B71E42"/>
              </a:buClr>
              <a:buSzPct val="100000"/>
              <a:buFont typeface="Arial" panose="020B0604020202020204" pitchFamily="34" charset="0"/>
              <a:buChar char="•"/>
            </a:pPr>
            <a:endParaRPr lang="en-GB" altLang="en-US" sz="2600" dirty="0">
              <a:solidFill>
                <a:prstClr val="black"/>
              </a:solidFill>
              <a:latin typeface="Gill Sans MT" panose="020B0502020104020203"/>
              <a:cs typeface="Arial" panose="020B0604020202020204" pitchFamily="34" charset="0"/>
            </a:endParaRPr>
          </a:p>
        </p:txBody>
      </p:sp>
    </p:spTree>
    <p:extLst>
      <p:ext uri="{BB962C8B-B14F-4D97-AF65-F5344CB8AC3E}">
        <p14:creationId xmlns:p14="http://schemas.microsoft.com/office/powerpoint/2010/main" val="2355162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3269" y="705394"/>
            <a:ext cx="5826034" cy="2585323"/>
          </a:xfrm>
          <a:prstGeom prst="rect">
            <a:avLst/>
          </a:prstGeom>
          <a:noFill/>
        </p:spPr>
        <p:txBody>
          <a:bodyPr wrap="square" rtlCol="0">
            <a:spAutoFit/>
          </a:bodyPr>
          <a:lstStyle/>
          <a:p>
            <a:r>
              <a:rPr lang="en-GB" dirty="0"/>
              <a:t>Please remember that I expect Squirrels </a:t>
            </a:r>
            <a:r>
              <a:rPr lang="en-GB"/>
              <a:t>Class children to </a:t>
            </a:r>
            <a:r>
              <a:rPr lang="en-GB" dirty="0"/>
              <a:t>make mistakes and get things wrong – we all do!  In Squirrels we try to learn from our mistakes.</a:t>
            </a:r>
          </a:p>
          <a:p>
            <a:endParaRPr lang="en-GB" dirty="0"/>
          </a:p>
          <a:p>
            <a:r>
              <a:rPr lang="en-GB" dirty="0"/>
              <a:t>If you have any concerns about your child or the work they are doing please speak to me as soon as possible.  You can email me on </a:t>
            </a:r>
            <a:r>
              <a:rPr lang="en-GB" dirty="0">
                <a:hlinkClick r:id="rId2"/>
              </a:rPr>
              <a:t>jhillier@newtontony.wilts.sch.uk</a:t>
            </a:r>
            <a:r>
              <a:rPr lang="en-GB" dirty="0"/>
              <a:t> or speak to me after school.</a:t>
            </a:r>
          </a:p>
          <a:p>
            <a:endParaRPr lang="en-GB" dirty="0"/>
          </a:p>
        </p:txBody>
      </p:sp>
    </p:spTree>
    <p:extLst>
      <p:ext uri="{BB962C8B-B14F-4D97-AF65-F5344CB8AC3E}">
        <p14:creationId xmlns:p14="http://schemas.microsoft.com/office/powerpoint/2010/main" val="87808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289" y="3721757"/>
            <a:ext cx="11277600" cy="2768643"/>
          </a:xfrm>
          <a:prstGeom prst="rect">
            <a:avLst/>
          </a:prstGeom>
        </p:spPr>
        <p:txBody>
          <a:bodyPr wrap="square">
            <a:spAutoFit/>
          </a:bodyPr>
          <a:lstStyle/>
          <a:p>
            <a:pPr>
              <a:lnSpc>
                <a:spcPct val="115000"/>
              </a:lnSpc>
              <a:spcAft>
                <a:spcPts val="0"/>
              </a:spcAft>
            </a:pPr>
            <a:endParaRPr lang="en-GB" sz="2000" b="1"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GB" sz="2000" b="1" dirty="0">
                <a:latin typeface="Arial" panose="020B0604020202020204" pitchFamily="34" charset="0"/>
                <a:ea typeface="Times New Roman" panose="02020603050405020304" pitchFamily="18" charset="0"/>
                <a:cs typeface="Arial" panose="020B0604020202020204" pitchFamily="34" charset="0"/>
              </a:rPr>
              <a:t>Communication books</a:t>
            </a:r>
            <a:endParaRPr lang="en-GB" sz="2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GB" sz="2000" dirty="0">
                <a:latin typeface="Arial" panose="020B0604020202020204" pitchFamily="34" charset="0"/>
                <a:ea typeface="Times New Roman" panose="02020603050405020304" pitchFamily="18" charset="0"/>
                <a:cs typeface="Arial" panose="020B0604020202020204" pitchFamily="34" charset="0"/>
              </a:rPr>
              <a:t>We will continue to use communication books.   If you have any concerns or worries please write in the book and we will try to answer any questions you have.  We will also ask children to stick any first aid slips in them to ensure that they are not misplaced before home time!   Please ensure that these books are kept in your child’s book bags. All home learning app codes are stuck inside the front cover for the children to access at home.   </a:t>
            </a:r>
          </a:p>
          <a:p>
            <a:pPr>
              <a:lnSpc>
                <a:spcPct val="115000"/>
              </a:lnSpc>
              <a:spcAft>
                <a:spcPts val="0"/>
              </a:spcAft>
            </a:pPr>
            <a:r>
              <a:rPr lang="en-GB" sz="1200" b="1" dirty="0">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519289" y="112890"/>
            <a:ext cx="11153422" cy="3801041"/>
          </a:xfrm>
          <a:prstGeom prst="rect">
            <a:avLst/>
          </a:prstGeom>
        </p:spPr>
        <p:txBody>
          <a:bodyPr wrap="square">
            <a:spAutoFit/>
          </a:bodyPr>
          <a:lstStyle/>
          <a:p>
            <a:pPr algn="ctr">
              <a:lnSpc>
                <a:spcPct val="115000"/>
              </a:lnSpc>
              <a:spcAft>
                <a:spcPts val="0"/>
              </a:spcAft>
            </a:pPr>
            <a:r>
              <a:rPr lang="en-GB" sz="2000" b="1" dirty="0">
                <a:latin typeface="Arial" panose="020B0604020202020204" pitchFamily="34" charset="0"/>
                <a:ea typeface="Times New Roman" panose="02020603050405020304" pitchFamily="18" charset="0"/>
                <a:cs typeface="Times New Roman" panose="02020603050405020304" pitchFamily="18" charset="0"/>
              </a:rPr>
              <a:t>Welcome to Squirrels Class 2024. </a:t>
            </a:r>
          </a:p>
          <a:p>
            <a:pPr>
              <a:lnSpc>
                <a:spcPct val="115000"/>
              </a:lnSpc>
              <a:spcAft>
                <a:spcPts val="0"/>
              </a:spcAft>
            </a:pPr>
            <a:r>
              <a:rPr lang="en-GB"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000" b="1" u="sng" dirty="0">
                <a:latin typeface="Arial" panose="020B0604020202020204" pitchFamily="34" charset="0"/>
                <a:ea typeface="Times New Roman" panose="02020603050405020304" pitchFamily="18" charset="0"/>
                <a:cs typeface="Arial" panose="020B0604020202020204" pitchFamily="34" charset="0"/>
              </a:rPr>
              <a:t>Class Teachers</a:t>
            </a:r>
            <a:endParaRPr lang="en-GB" sz="2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GB" sz="2000" dirty="0">
                <a:latin typeface="Arial" panose="020B0604020202020204" pitchFamily="34" charset="0"/>
                <a:ea typeface="Times New Roman" panose="02020603050405020304" pitchFamily="18" charset="0"/>
                <a:cs typeface="Arial" panose="020B0604020202020204" pitchFamily="34" charset="0"/>
              </a:rPr>
              <a:t>Mrs Hillier</a:t>
            </a:r>
          </a:p>
          <a:p>
            <a:pPr>
              <a:lnSpc>
                <a:spcPct val="115000"/>
              </a:lnSpc>
              <a:spcAft>
                <a:spcPts val="0"/>
              </a:spcAft>
            </a:pPr>
            <a:r>
              <a:rPr lang="en-GB" sz="2000" dirty="0">
                <a:latin typeface="Arial" panose="020B0604020202020204" pitchFamily="34" charset="0"/>
                <a:ea typeface="Times New Roman" panose="02020603050405020304" pitchFamily="18" charset="0"/>
                <a:cs typeface="Arial" panose="020B0604020202020204" pitchFamily="34" charset="0"/>
              </a:rPr>
              <a:t>Teaching assistant for Maths and English – Mrs Tooke</a:t>
            </a:r>
          </a:p>
          <a:p>
            <a:pPr>
              <a:lnSpc>
                <a:spcPct val="115000"/>
              </a:lnSpc>
              <a:spcAft>
                <a:spcPts val="0"/>
              </a:spcAft>
            </a:pPr>
            <a:endParaRPr lang="en-GB" sz="2000" b="1"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GB" sz="2000" b="1" dirty="0">
                <a:latin typeface="Arial" panose="020B0604020202020204" pitchFamily="34" charset="0"/>
                <a:ea typeface="Times New Roman" panose="02020603050405020304" pitchFamily="18" charset="0"/>
                <a:cs typeface="Arial" panose="020B0604020202020204" pitchFamily="34" charset="0"/>
              </a:rPr>
              <a:t>Daily timings</a:t>
            </a:r>
            <a:endParaRPr lang="en-GB" sz="2000" dirty="0">
              <a:latin typeface="Arial" panose="020B0604020202020204" pitchFamily="34" charset="0"/>
              <a:ea typeface="Times New Roman" panose="02020603050405020304" pitchFamily="18" charset="0"/>
              <a:cs typeface="Arial" panose="020B0604020202020204" pitchFamily="34" charset="0"/>
            </a:endParaRPr>
          </a:p>
          <a:p>
            <a:r>
              <a:rPr lang="en-GB" sz="2000" dirty="0">
                <a:latin typeface="Arial" panose="020B0604020202020204" pitchFamily="34" charset="0"/>
                <a:ea typeface="Times New Roman" panose="02020603050405020304" pitchFamily="18" charset="0"/>
                <a:cs typeface="Arial" panose="020B0604020202020204" pitchFamily="34" charset="0"/>
              </a:rPr>
              <a:t>Squirrel’s lessons will start at 8:30 a.m. so children should be in class by 8:25 am </a:t>
            </a:r>
          </a:p>
          <a:p>
            <a:r>
              <a:rPr lang="en-GB" sz="2000" dirty="0">
                <a:latin typeface="Arial" panose="020B0604020202020204" pitchFamily="34" charset="0"/>
                <a:ea typeface="Times New Roman" panose="02020603050405020304" pitchFamily="18" charset="0"/>
                <a:cs typeface="Arial" panose="020B0604020202020204" pitchFamily="34" charset="0"/>
              </a:rPr>
              <a:t>for the register.  The school day finishes at 3:00 p.m.  Children continue to enter </a:t>
            </a:r>
          </a:p>
          <a:p>
            <a:r>
              <a:rPr lang="en-GB" sz="2000" dirty="0">
                <a:latin typeface="Arial" panose="020B0604020202020204" pitchFamily="34" charset="0"/>
                <a:ea typeface="Times New Roman" panose="02020603050405020304" pitchFamily="18" charset="0"/>
                <a:cs typeface="Arial" panose="020B0604020202020204" pitchFamily="34" charset="0"/>
              </a:rPr>
              <a:t> the front entrance of school.  We will dismiss children from the front door to the </a:t>
            </a:r>
          </a:p>
          <a:p>
            <a:r>
              <a:rPr lang="en-GB" sz="2000" dirty="0">
                <a:latin typeface="Arial" panose="020B0604020202020204" pitchFamily="34" charset="0"/>
                <a:ea typeface="Times New Roman" panose="02020603050405020304" pitchFamily="18" charset="0"/>
                <a:cs typeface="Arial" panose="020B0604020202020204" pitchFamily="34" charset="0"/>
              </a:rPr>
              <a:t>school.</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98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836" y="0"/>
            <a:ext cx="8130397" cy="8337154"/>
          </a:xfrm>
          <a:prstGeom prst="rect">
            <a:avLst/>
          </a:prstGeom>
        </p:spPr>
        <p:txBody>
          <a:bodyPr wrap="square">
            <a:spAutoFit/>
          </a:bodyPr>
          <a:lstStyle/>
          <a:p>
            <a:pPr algn="ctr">
              <a:lnSpc>
                <a:spcPct val="107000"/>
              </a:lnSpc>
              <a:spcAft>
                <a:spcPts val="800"/>
              </a:spcAft>
            </a:pPr>
            <a:r>
              <a:rPr lang="en-GB" sz="2000" u="sng" dirty="0">
                <a:latin typeface="Calibri" panose="020F0502020204030204" pitchFamily="34" charset="0"/>
                <a:ea typeface="Calibri" panose="020F0502020204030204" pitchFamily="34" charset="0"/>
                <a:cs typeface="Times New Roman" panose="02020603050405020304" pitchFamily="18" charset="0"/>
              </a:rPr>
              <a:t>Squirrel Class Charter</a:t>
            </a:r>
          </a:p>
          <a:p>
            <a:pPr algn="ctr">
              <a:lnSpc>
                <a:spcPct val="107000"/>
              </a:lnSpc>
              <a:spcAft>
                <a:spcPts val="800"/>
              </a:spcAft>
            </a:pPr>
            <a:endParaRPr lang="en-GB" sz="2000"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2000" kern="100" dirty="0">
                <a:effectLst/>
                <a:latin typeface="Comic Sans MS" panose="030F0702030302020204" pitchFamily="66" charset="0"/>
                <a:ea typeface="Aptos" panose="020B0004020202020204" pitchFamily="34" charset="0"/>
                <a:cs typeface="Times New Roman" panose="02020603050405020304" pitchFamily="18" charset="0"/>
              </a:rPr>
              <a:t>We have the right to be respected and we will respect others by listening, being kind, telling the truth, sharing and looking after our friends.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2000" kern="100" dirty="0">
                <a:effectLst/>
                <a:latin typeface="Comic Sans MS" panose="030F0702030302020204" pitchFamily="66" charset="0"/>
                <a:ea typeface="Aptos" panose="020B0004020202020204" pitchFamily="34" charset="0"/>
                <a:cs typeface="Times New Roman" panose="02020603050405020304" pitchFamily="18" charset="0"/>
              </a:rPr>
              <a:t>We have a right to have an education and will respect this by having a positive and resilient attitude to our learning.</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2000" kern="100" dirty="0">
                <a:effectLst/>
                <a:latin typeface="Comic Sans MS" panose="030F0702030302020204" pitchFamily="66" charset="0"/>
                <a:ea typeface="Aptos" panose="020B0004020202020204" pitchFamily="34" charset="0"/>
                <a:cs typeface="Times New Roman" panose="02020603050405020304" pitchFamily="18" charset="0"/>
              </a:rPr>
              <a:t>We have the right to have a safe environment and we will respect this by looking after our classroom and resources.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2000" kern="100" dirty="0">
                <a:effectLst/>
                <a:latin typeface="Comic Sans MS" panose="030F0702030302020204" pitchFamily="66" charset="0"/>
                <a:ea typeface="Aptos" panose="020B0004020202020204" pitchFamily="34" charset="0"/>
                <a:cs typeface="Times New Roman" panose="02020603050405020304" pitchFamily="18" charset="0"/>
              </a:rPr>
              <a:t>We have the right to have a go and make mistakes – this is how we learn.</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2000" kern="100" dirty="0">
                <a:effectLst/>
                <a:latin typeface="Comic Sans MS" panose="030F0702030302020204" pitchFamily="66" charset="0"/>
                <a:ea typeface="Aptos" panose="020B0004020202020204" pitchFamily="34" charset="0"/>
                <a:cs typeface="Times New Roman" panose="02020603050405020304" pitchFamily="18" charset="0"/>
              </a:rPr>
              <a:t>We have the right to have our own opinions and we will respect this by respecting other people’s opinions and choices.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2000" kern="100" dirty="0">
                <a:effectLst/>
                <a:latin typeface="Comic Sans MS" panose="030F0702030302020204" pitchFamily="66" charset="0"/>
                <a:ea typeface="Aptos" panose="020B0004020202020204" pitchFamily="34" charset="0"/>
                <a:cs typeface="Times New Roman" panose="02020603050405020304" pitchFamily="18" charset="0"/>
              </a:rPr>
              <a:t>We have the right to follow our dreams and we will respect this by not giving up and asking for help when we need it.</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endParaRPr lang="en-GB" sz="2400"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400"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400"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400"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9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 how is it taught?</a:t>
            </a:r>
          </a:p>
        </p:txBody>
      </p:sp>
      <p:sp>
        <p:nvSpPr>
          <p:cNvPr id="3" name="Content Placeholder 2"/>
          <p:cNvSpPr>
            <a:spLocks noGrp="1"/>
          </p:cNvSpPr>
          <p:nvPr>
            <p:ph idx="1"/>
          </p:nvPr>
        </p:nvSpPr>
        <p:spPr>
          <a:xfrm>
            <a:off x="472061" y="1395479"/>
            <a:ext cx="9649080" cy="5210594"/>
          </a:xfrm>
        </p:spPr>
        <p:txBody>
          <a:bodyPr>
            <a:normAutofit fontScale="92500" lnSpcReduction="10000"/>
          </a:bodyPr>
          <a:lstStyle/>
          <a:p>
            <a:r>
              <a:rPr lang="en-GB" dirty="0"/>
              <a:t>We use whole class guided reading.</a:t>
            </a:r>
          </a:p>
          <a:p>
            <a:r>
              <a:rPr lang="en-GB" dirty="0"/>
              <a:t>This enables everyone in the class, no matter their word reading ability, to learn new vocabulary, discuss high quality texts and collaborate with their peers.</a:t>
            </a:r>
          </a:p>
          <a:p>
            <a:r>
              <a:rPr lang="en-GB" dirty="0"/>
              <a:t>We use chapters or extracts from books.</a:t>
            </a:r>
          </a:p>
          <a:p>
            <a:r>
              <a:rPr lang="en-GB" dirty="0"/>
              <a:t>We teach vocabulary and prosody as well as comprehension.</a:t>
            </a:r>
          </a:p>
          <a:p>
            <a:r>
              <a:rPr lang="en-GB" dirty="0"/>
              <a:t>We also have reading for pleasure on a Friday afternoon where the children can bring in books, magazines, comics </a:t>
            </a:r>
            <a:r>
              <a:rPr lang="en-GB" dirty="0" err="1"/>
              <a:t>etc</a:t>
            </a:r>
            <a:r>
              <a:rPr lang="en-GB" dirty="0"/>
              <a:t> from home.  They can also choose to read their reading or library book from school. </a:t>
            </a:r>
          </a:p>
          <a:p>
            <a:r>
              <a:rPr lang="en-GB" dirty="0"/>
              <a:t>Children will bring home two books each week.  One will be their reading book and one will be a library book.  If children are reading a Little </a:t>
            </a:r>
            <a:r>
              <a:rPr lang="en-GB" dirty="0" err="1"/>
              <a:t>Wandle</a:t>
            </a:r>
            <a:r>
              <a:rPr lang="en-GB" dirty="0"/>
              <a:t> book Mrs </a:t>
            </a:r>
            <a:r>
              <a:rPr lang="en-GB" dirty="0" err="1"/>
              <a:t>Leatham</a:t>
            </a:r>
            <a:r>
              <a:rPr lang="en-GB" dirty="0"/>
              <a:t> will change these at the appropriate time.  All other children should change their books when they have finished their current one.  They just need to let an adult know and they will be given time to do this.  Library books will be changed on Friday afternoons.  Children can choose to keep a library book for more than one week.  Library books might be a non-fiction book, a book for an adult to read to them or another book they can read themselves.</a:t>
            </a:r>
          </a:p>
          <a:p>
            <a:r>
              <a:rPr lang="en-GB" dirty="0"/>
              <a:t>We also use the library bus which comes fortnightly to school.  Children will need to have a library card to take out a book.  If you would like your child to have a card to use on the bus or their local library please let us know.</a:t>
            </a:r>
          </a:p>
          <a:p>
            <a:endParaRPr lang="en-GB" dirty="0"/>
          </a:p>
          <a:p>
            <a:endParaRPr lang="en-GB" dirty="0"/>
          </a:p>
        </p:txBody>
      </p:sp>
    </p:spTree>
    <p:extLst>
      <p:ext uri="{BB962C8B-B14F-4D97-AF65-F5344CB8AC3E}">
        <p14:creationId xmlns:p14="http://schemas.microsoft.com/office/powerpoint/2010/main" val="11912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772" y="0"/>
            <a:ext cx="10728435" cy="6394571"/>
          </a:xfrm>
          <a:prstGeom prst="rect">
            <a:avLst/>
          </a:prstGeom>
        </p:spPr>
        <p:txBody>
          <a:bodyPr wrap="square">
            <a:spAutoFit/>
          </a:bodyPr>
          <a:lstStyle/>
          <a:p>
            <a:pPr>
              <a:lnSpc>
                <a:spcPct val="115000"/>
              </a:lnSpc>
              <a:spcAft>
                <a:spcPts val="0"/>
              </a:spcAft>
            </a:pPr>
            <a:r>
              <a:rPr lang="en-GB" b="1" dirty="0">
                <a:latin typeface="Arial" panose="020B0604020202020204" pitchFamily="34" charset="0"/>
                <a:ea typeface="Times New Roman" panose="02020603050405020304" pitchFamily="18" charset="0"/>
                <a:cs typeface="Times New Roman" panose="02020603050405020304" pitchFamily="18" charset="0"/>
              </a:rPr>
              <a:t>Reading</a:t>
            </a:r>
            <a:r>
              <a:rPr lang="en-GB" dirty="0">
                <a:latin typeface="Arial" panose="020B0604020202020204" pitchFamily="34" charset="0"/>
                <a:ea typeface="Times New Roman" panose="02020603050405020304" pitchFamily="18" charset="0"/>
                <a:cs typeface="Times New Roman" panose="02020603050405020304" pitchFamily="18" charset="0"/>
              </a:rPr>
              <a:t>: - This is a vital part of our learning.   Some tips for reading:</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Try to find a good time to read – for some children it can be in the morning, for some after school, and others at bedtime.</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Remove distractions of TV, technology and other people where possible.</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Get comfy and prepare to read – talk about the book cover, the author, other books in the series etc.</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Remember, children are never too old to sit and listen to stories being read to them.  They all enjoy our end of day story.</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Encourage a love of reading by enjoying books together that are beyond a child’s reading capability.</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Try a range of reading materials: stories of all types; poetry; non-fiction books and children’s newspapers; e-books; comics/graphic novels; recipes; letters etc.</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Let children see you read and enjoy reading.  Talk about books and stories.  Discuss film adaptations of well-known books. </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Visit the Salisbury or Amesbury library and local bookshops – there are often exciting holiday activities.</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Develop their knowledge of language – IT HAS GOT TO MAKE SENSE! Children need to understand what they are reading about.</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The more practise the better – you learn to read by reading.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513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89" y="135467"/>
            <a:ext cx="9265919" cy="1031482"/>
          </a:xfrm>
        </p:spPr>
        <p:txBody>
          <a:bodyPr>
            <a:normAutofit fontScale="90000"/>
          </a:bodyPr>
          <a:lstStyle/>
          <a:p>
            <a:r>
              <a:rPr lang="en-US" b="1" u="sng" dirty="0"/>
              <a:t>Reading for Pleasure class reader</a:t>
            </a:r>
            <a:br>
              <a:rPr lang="en-US" b="1" u="sng" dirty="0"/>
            </a:br>
            <a:br>
              <a:rPr lang="en-US" sz="2400" dirty="0">
                <a:solidFill>
                  <a:srgbClr val="7030A0"/>
                </a:solidFill>
              </a:rPr>
            </a:br>
            <a:endParaRPr lang="en-GB" b="1" u="sng" dirty="0"/>
          </a:p>
        </p:txBody>
      </p:sp>
      <p:pic>
        <p:nvPicPr>
          <p:cNvPr id="3" name="Picture 2">
            <a:extLst>
              <a:ext uri="{FF2B5EF4-FFF2-40B4-BE49-F238E27FC236}">
                <a16:creationId xmlns:a16="http://schemas.microsoft.com/office/drawing/2014/main" id="{AFA90928-BE5D-B208-20BB-F80C7F584DFA}"/>
              </a:ext>
            </a:extLst>
          </p:cNvPr>
          <p:cNvPicPr>
            <a:picLocks noChangeAspect="1"/>
          </p:cNvPicPr>
          <p:nvPr/>
        </p:nvPicPr>
        <p:blipFill>
          <a:blip r:embed="rId2"/>
          <a:stretch>
            <a:fillRect/>
          </a:stretch>
        </p:blipFill>
        <p:spPr>
          <a:xfrm>
            <a:off x="754537" y="970384"/>
            <a:ext cx="8047295" cy="5355367"/>
          </a:xfrm>
          <a:prstGeom prst="rect">
            <a:avLst/>
          </a:prstGeom>
        </p:spPr>
      </p:pic>
    </p:spTree>
    <p:extLst>
      <p:ext uri="{BB962C8B-B14F-4D97-AF65-F5344CB8AC3E}">
        <p14:creationId xmlns:p14="http://schemas.microsoft.com/office/powerpoint/2010/main" val="57724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080" y="711460"/>
            <a:ext cx="7741920" cy="5006948"/>
          </a:xfrm>
          <a:prstGeom prst="rect">
            <a:avLst/>
          </a:prstGeom>
        </p:spPr>
        <p:txBody>
          <a:bodyPr wrap="square">
            <a:spAutoFit/>
          </a:bodyPr>
          <a:lstStyle/>
          <a:p>
            <a:pPr>
              <a:lnSpc>
                <a:spcPct val="107000"/>
              </a:lnSpc>
              <a:spcAft>
                <a:spcPts val="800"/>
              </a:spcAft>
            </a:pPr>
            <a:r>
              <a:rPr lang="en-GB" sz="2600" u="sng" dirty="0">
                <a:latin typeface="Calibri" panose="020F0502020204030204" pitchFamily="34" charset="0"/>
                <a:ea typeface="Calibri" panose="020F0502020204030204" pitchFamily="34" charset="0"/>
                <a:cs typeface="Times New Roman" panose="02020603050405020304" pitchFamily="18" charset="0"/>
              </a:rPr>
              <a:t>The Rights of a Squirrel Reader.</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600" dirty="0">
                <a:latin typeface="Calibri" panose="020F0502020204030204" pitchFamily="34" charset="0"/>
                <a:ea typeface="Calibri" panose="020F0502020204030204" pitchFamily="34" charset="0"/>
                <a:cs typeface="Times New Roman" panose="02020603050405020304" pitchFamily="18" charset="0"/>
              </a:rPr>
              <a:t>We have the right to:</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Pick and read ANY age appropriate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Have our own opinion on a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Read with anyone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Talk about books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Like or NOT like a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Get emotional about a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Read anything, not just books, wherever you want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Re-read a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Take ideas from books and use them!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708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4" y="969876"/>
            <a:ext cx="8596668" cy="643467"/>
          </a:xfrm>
        </p:spPr>
        <p:txBody>
          <a:bodyPr/>
          <a:lstStyle/>
          <a:p>
            <a:r>
              <a:rPr lang="en-GB" dirty="0">
                <a:latin typeface="Rockwell" pitchFamily="18" charset="0"/>
              </a:rPr>
              <a:t>English - How is it taught?</a:t>
            </a:r>
            <a:endParaRPr lang="en-GB" dirty="0"/>
          </a:p>
        </p:txBody>
      </p:sp>
      <p:sp>
        <p:nvSpPr>
          <p:cNvPr id="4" name="Rectangle 3"/>
          <p:cNvSpPr/>
          <p:nvPr/>
        </p:nvSpPr>
        <p:spPr>
          <a:xfrm>
            <a:off x="420270" y="2373892"/>
            <a:ext cx="11288888" cy="3226524"/>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GB" sz="2400" dirty="0">
                <a:solidFill>
                  <a:prstClr val="black">
                    <a:lumMod val="75000"/>
                    <a:lumOff val="25000"/>
                  </a:prstClr>
                </a:solidFill>
                <a:latin typeface="Rockwell" pitchFamily="18" charset="0"/>
              </a:rPr>
              <a:t>Small group work / differentiated or </a:t>
            </a:r>
            <a:r>
              <a:rPr lang="en-GB" sz="2400" dirty="0" err="1">
                <a:solidFill>
                  <a:prstClr val="black">
                    <a:lumMod val="75000"/>
                    <a:lumOff val="25000"/>
                  </a:prstClr>
                </a:solidFill>
                <a:latin typeface="Rockwell" pitchFamily="18" charset="0"/>
              </a:rPr>
              <a:t>scaffolded</a:t>
            </a:r>
            <a:r>
              <a:rPr lang="en-GB" sz="2400" dirty="0">
                <a:solidFill>
                  <a:prstClr val="black">
                    <a:lumMod val="75000"/>
                    <a:lumOff val="25000"/>
                  </a:prstClr>
                </a:solidFill>
                <a:latin typeface="Rockwell" pitchFamily="18" charset="0"/>
              </a:rPr>
              <a:t> tasks</a:t>
            </a:r>
          </a:p>
          <a:p>
            <a:pPr marL="342900" lvl="0" indent="-342900">
              <a:spcBef>
                <a:spcPts val="1000"/>
              </a:spcBef>
              <a:buClr>
                <a:srgbClr val="90C226"/>
              </a:buClr>
              <a:buSzPct val="80000"/>
              <a:buFont typeface="Wingdings 3" charset="2"/>
              <a:buChar char=""/>
            </a:pPr>
            <a:r>
              <a:rPr lang="en-GB" sz="2400" dirty="0">
                <a:solidFill>
                  <a:prstClr val="black">
                    <a:lumMod val="75000"/>
                    <a:lumOff val="25000"/>
                  </a:prstClr>
                </a:solidFill>
                <a:latin typeface="Rockwell" pitchFamily="18" charset="0"/>
              </a:rPr>
              <a:t>Practical / drama / freeze frame / hot seating.</a:t>
            </a:r>
          </a:p>
          <a:p>
            <a:pPr marL="342900" lvl="0" indent="-342900">
              <a:spcBef>
                <a:spcPts val="1000"/>
              </a:spcBef>
              <a:buClr>
                <a:srgbClr val="90C226"/>
              </a:buClr>
              <a:buSzPct val="80000"/>
              <a:buFont typeface="Wingdings 3" charset="2"/>
              <a:buChar char=""/>
            </a:pPr>
            <a:r>
              <a:rPr lang="en-GB" sz="2400" dirty="0">
                <a:solidFill>
                  <a:prstClr val="black">
                    <a:lumMod val="75000"/>
                    <a:lumOff val="25000"/>
                  </a:prstClr>
                </a:solidFill>
                <a:latin typeface="Rockwell" pitchFamily="18" charset="0"/>
              </a:rPr>
              <a:t>Meaningful contexts  - writing linked to high quality text.</a:t>
            </a:r>
          </a:p>
          <a:p>
            <a:pPr marL="342900" lvl="0" indent="-342900">
              <a:spcBef>
                <a:spcPts val="1000"/>
              </a:spcBef>
              <a:buClr>
                <a:srgbClr val="90C226"/>
              </a:buClr>
              <a:buSzPct val="80000"/>
              <a:buFont typeface="Wingdings 3" charset="2"/>
              <a:buChar char=""/>
            </a:pPr>
            <a:r>
              <a:rPr lang="en-GB" sz="2400" dirty="0">
                <a:solidFill>
                  <a:prstClr val="black">
                    <a:lumMod val="75000"/>
                    <a:lumOff val="25000"/>
                  </a:prstClr>
                </a:solidFill>
                <a:latin typeface="Rockwell" pitchFamily="18" charset="0"/>
              </a:rPr>
              <a:t>Develop English language – grammar and spelling activities.</a:t>
            </a:r>
          </a:p>
          <a:p>
            <a:pPr marL="342900" lvl="0" indent="-342900">
              <a:spcBef>
                <a:spcPts val="1000"/>
              </a:spcBef>
              <a:buClr>
                <a:srgbClr val="90C226"/>
              </a:buClr>
              <a:buSzPct val="80000"/>
              <a:buFont typeface="Wingdings 3" charset="2"/>
              <a:buChar char=""/>
            </a:pPr>
            <a:r>
              <a:rPr lang="en-US" sz="2400" dirty="0">
                <a:solidFill>
                  <a:prstClr val="black">
                    <a:lumMod val="75000"/>
                    <a:lumOff val="25000"/>
                  </a:prstClr>
                </a:solidFill>
                <a:latin typeface="Rockwell" pitchFamily="18" charset="0"/>
              </a:rPr>
              <a:t>Personal / Peer review of writing – children work together to talk / evaluate / review/ edit their writing.</a:t>
            </a:r>
          </a:p>
          <a:p>
            <a:pPr marL="342900" lvl="0" indent="-342900">
              <a:spcBef>
                <a:spcPts val="1000"/>
              </a:spcBef>
              <a:buClr>
                <a:srgbClr val="90C226"/>
              </a:buClr>
              <a:buSzPct val="80000"/>
              <a:buFont typeface="Wingdings 3" charset="2"/>
              <a:buChar char=""/>
            </a:pPr>
            <a:endParaRPr lang="en-GB" dirty="0">
              <a:solidFill>
                <a:prstClr val="black">
                  <a:lumMod val="75000"/>
                  <a:lumOff val="25000"/>
                </a:prstClr>
              </a:solidFill>
              <a:latin typeface="Rockwell" pitchFamily="18" charset="0"/>
            </a:endParaRPr>
          </a:p>
        </p:txBody>
      </p:sp>
    </p:spTree>
    <p:extLst>
      <p:ext uri="{BB962C8B-B14F-4D97-AF65-F5344CB8AC3E}">
        <p14:creationId xmlns:p14="http://schemas.microsoft.com/office/powerpoint/2010/main" val="398682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Spellings</a:t>
            </a:r>
          </a:p>
        </p:txBody>
      </p:sp>
      <p:sp>
        <p:nvSpPr>
          <p:cNvPr id="3" name="Content Placeholder 2"/>
          <p:cNvSpPr>
            <a:spLocks noGrp="1"/>
          </p:cNvSpPr>
          <p:nvPr>
            <p:ph idx="1"/>
          </p:nvPr>
        </p:nvSpPr>
        <p:spPr>
          <a:xfrm>
            <a:off x="677334" y="1454331"/>
            <a:ext cx="8596668" cy="5085806"/>
          </a:xfrm>
        </p:spPr>
        <p:txBody>
          <a:bodyPr>
            <a:normAutofit fontScale="92500" lnSpcReduction="20000"/>
          </a:bodyPr>
          <a:lstStyle/>
          <a:p>
            <a:r>
              <a:rPr lang="en-GB" dirty="0"/>
              <a:t>We use the SCODE spelling system.</a:t>
            </a:r>
          </a:p>
          <a:p>
            <a:r>
              <a:rPr lang="en-GB" dirty="0"/>
              <a:t>This follows on well from Little </a:t>
            </a:r>
            <a:r>
              <a:rPr lang="en-GB" dirty="0" err="1"/>
              <a:t>Wandle</a:t>
            </a:r>
            <a:r>
              <a:rPr lang="en-GB" dirty="0"/>
              <a:t> by looking at sounds and the different ways they are coded.</a:t>
            </a:r>
          </a:p>
          <a:p>
            <a:r>
              <a:rPr lang="en-GB" dirty="0"/>
              <a:t>Each child has their own book which is completed after the teaching input.</a:t>
            </a:r>
          </a:p>
          <a:p>
            <a:endParaRPr lang="en-GB" dirty="0"/>
          </a:p>
          <a:p>
            <a:r>
              <a:rPr lang="en-GB" dirty="0"/>
              <a:t>Spellings are set on </a:t>
            </a:r>
            <a:r>
              <a:rPr lang="en-GB" dirty="0" err="1"/>
              <a:t>Spellingframe</a:t>
            </a:r>
            <a:r>
              <a:rPr lang="en-GB" dirty="0"/>
              <a:t> weekly.</a:t>
            </a:r>
          </a:p>
          <a:p>
            <a:r>
              <a:rPr lang="en-GB" dirty="0"/>
              <a:t>Children are split into different groups so that their spellings are appropriate for them.  Most children will have the spellings following our SCODE rules.</a:t>
            </a:r>
          </a:p>
          <a:p>
            <a:r>
              <a:rPr lang="en-GB" dirty="0"/>
              <a:t>I have shown the children how to use spelling frame and explained that they need to do at least one test each week.</a:t>
            </a:r>
          </a:p>
          <a:p>
            <a:r>
              <a:rPr lang="en-GB" dirty="0"/>
              <a:t>There will be a spelling test on Friday mornings where the children will be given sentences to write containing their spelling words.  I try to use words in the sentences that they should be able to spell and I expect them to use the correct grammar in these sentences.  For example, capital letters, full stops, inverted commas (year 4).  </a:t>
            </a:r>
          </a:p>
          <a:p>
            <a:r>
              <a:rPr lang="en-GB" dirty="0"/>
              <a:t>If the children get all their spellings and grammar correct they get 2 spelling credits.  It they get all their spellings correct but miss some grammar points they receive 1 spelling credit.  10 spelling credits means that they get a trip to our spelling shop!</a:t>
            </a:r>
          </a:p>
        </p:txBody>
      </p:sp>
    </p:spTree>
    <p:extLst>
      <p:ext uri="{BB962C8B-B14F-4D97-AF65-F5344CB8AC3E}">
        <p14:creationId xmlns:p14="http://schemas.microsoft.com/office/powerpoint/2010/main" val="15490244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1253</TotalTime>
  <Words>1866</Words>
  <Application>Microsoft Office PowerPoint</Application>
  <PresentationFormat>Widescreen</PresentationFormat>
  <Paragraphs>121</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Aptos</vt:lpstr>
      <vt:lpstr>Arial</vt:lpstr>
      <vt:lpstr>Calibri</vt:lpstr>
      <vt:lpstr>Comic Sans MS</vt:lpstr>
      <vt:lpstr>Gill Sans MT</vt:lpstr>
      <vt:lpstr>Rockwell</vt:lpstr>
      <vt:lpstr>Symbol</vt:lpstr>
      <vt:lpstr>Trebuchet MS</vt:lpstr>
      <vt:lpstr>Wingdings</vt:lpstr>
      <vt:lpstr>Wingdings 3</vt:lpstr>
      <vt:lpstr>Facet</vt:lpstr>
      <vt:lpstr>Squirrels Year 3/4 Curriculum Meeting 2025</vt:lpstr>
      <vt:lpstr>PowerPoint Presentation</vt:lpstr>
      <vt:lpstr>PowerPoint Presentation</vt:lpstr>
      <vt:lpstr>Reading – how is it taught?</vt:lpstr>
      <vt:lpstr>PowerPoint Presentation</vt:lpstr>
      <vt:lpstr>Reading for Pleasure class reader  </vt:lpstr>
      <vt:lpstr>PowerPoint Presentation</vt:lpstr>
      <vt:lpstr>English - How is it taught?</vt:lpstr>
      <vt:lpstr>Spellings</vt:lpstr>
      <vt:lpstr>PowerPoint Presentation</vt:lpstr>
      <vt:lpstr>PowerPoint Presentation</vt:lpstr>
      <vt:lpstr>Maths - How is it taught?</vt:lpstr>
      <vt:lpstr>Times tables</vt:lpstr>
      <vt:lpstr>Home Learning  </vt:lpstr>
      <vt:lpstr>On-line sites</vt:lpstr>
      <vt:lpstr>Things to 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Clarke</dc:creator>
  <cp:lastModifiedBy>Jo Hillier</cp:lastModifiedBy>
  <cp:revision>77</cp:revision>
  <cp:lastPrinted>2022-10-11T08:02:08Z</cp:lastPrinted>
  <dcterms:created xsi:type="dcterms:W3CDTF">2022-10-09T17:00:35Z</dcterms:created>
  <dcterms:modified xsi:type="dcterms:W3CDTF">2025-09-08T14:56:00Z</dcterms:modified>
</cp:coreProperties>
</file>