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7559675" cy="106203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663DE3-F8E8-4BCB-A44A-B2A378FCE481}" v="1235" dt="2020-06-25T09:40:05.4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7" autoAdjust="0"/>
  </p:normalViewPr>
  <p:slideViewPr>
    <p:cSldViewPr snapToGrid="0">
      <p:cViewPr varScale="1">
        <p:scale>
          <a:sx n="45" d="100"/>
          <a:sy n="45" d="100"/>
        </p:scale>
        <p:origin x="198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38104"/>
            <a:ext cx="6425724" cy="3697464"/>
          </a:xfrm>
        </p:spPr>
        <p:txBody>
          <a:bodyPr anchor="b"/>
          <a:lstStyle>
            <a:lvl1pPr algn="ctr">
              <a:defRPr sz="4960"/>
            </a:lvl1pPr>
          </a:lstStyle>
          <a:p>
            <a:r>
              <a:rPr lang="en-US"/>
              <a:t>Click to edit Master title style</a:t>
            </a:r>
            <a:endParaRPr lang="en-US" dirty="0"/>
          </a:p>
        </p:txBody>
      </p:sp>
      <p:sp>
        <p:nvSpPr>
          <p:cNvPr id="3" name="Subtitle 2"/>
          <p:cNvSpPr>
            <a:spLocks noGrp="1"/>
          </p:cNvSpPr>
          <p:nvPr>
            <p:ph type="subTitle" idx="1"/>
          </p:nvPr>
        </p:nvSpPr>
        <p:spPr>
          <a:xfrm>
            <a:off x="944960" y="5578156"/>
            <a:ext cx="5669756" cy="2564131"/>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95B0BE-B144-44EA-91A7-68853969D19A}"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2755686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95B0BE-B144-44EA-91A7-68853969D19A}"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402253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5437"/>
            <a:ext cx="1630055" cy="90002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28" y="565437"/>
            <a:ext cx="4795669" cy="90002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95B0BE-B144-44EA-91A7-68853969D19A}"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418806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95B0BE-B144-44EA-91A7-68853969D19A}"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2899533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47722"/>
            <a:ext cx="6520220" cy="4417780"/>
          </a:xfrm>
        </p:spPr>
        <p:txBody>
          <a:bodyPr anchor="b"/>
          <a:lstStyle>
            <a:lvl1pPr>
              <a:defRPr sz="4960"/>
            </a:lvl1pPr>
          </a:lstStyle>
          <a:p>
            <a:r>
              <a:rPr lang="en-US"/>
              <a:t>Click to edit Master title style</a:t>
            </a:r>
            <a:endParaRPr lang="en-US" dirty="0"/>
          </a:p>
        </p:txBody>
      </p:sp>
      <p:sp>
        <p:nvSpPr>
          <p:cNvPr id="3" name="Text Placeholder 2"/>
          <p:cNvSpPr>
            <a:spLocks noGrp="1"/>
          </p:cNvSpPr>
          <p:nvPr>
            <p:ph type="body" idx="1"/>
          </p:nvPr>
        </p:nvSpPr>
        <p:spPr>
          <a:xfrm>
            <a:off x="515791" y="7107296"/>
            <a:ext cx="6520220" cy="2323206"/>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95B0BE-B144-44EA-91A7-68853969D19A}" type="datetimeFigureOut">
              <a:rPr lang="en-GB" smtClean="0"/>
              <a:t>01/07/2020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3320777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28" y="2827183"/>
            <a:ext cx="3212862" cy="67385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27085" y="2827183"/>
            <a:ext cx="3212862" cy="67385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95B0BE-B144-44EA-91A7-68853969D19A}"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795460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5439"/>
            <a:ext cx="6520220" cy="205278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0713" y="2603468"/>
            <a:ext cx="3198096" cy="1275919"/>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4" name="Content Placeholder 3"/>
          <p:cNvSpPr>
            <a:spLocks noGrp="1"/>
          </p:cNvSpPr>
          <p:nvPr>
            <p:ph sz="half" idx="2"/>
          </p:nvPr>
        </p:nvSpPr>
        <p:spPr>
          <a:xfrm>
            <a:off x="520713" y="3879387"/>
            <a:ext cx="3198096" cy="57059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27086" y="2603468"/>
            <a:ext cx="3213847" cy="1275919"/>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a:t>Edit Master text styles</a:t>
            </a:r>
          </a:p>
        </p:txBody>
      </p:sp>
      <p:sp>
        <p:nvSpPr>
          <p:cNvPr id="6" name="Content Placeholder 5"/>
          <p:cNvSpPr>
            <a:spLocks noGrp="1"/>
          </p:cNvSpPr>
          <p:nvPr>
            <p:ph sz="quarter" idx="4"/>
          </p:nvPr>
        </p:nvSpPr>
        <p:spPr>
          <a:xfrm>
            <a:off x="3827086" y="3879387"/>
            <a:ext cx="3213847" cy="57059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95B0BE-B144-44EA-91A7-68853969D19A}" type="datetimeFigureOut">
              <a:rPr lang="en-GB" smtClean="0"/>
              <a:t>01/07/2020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338723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95B0BE-B144-44EA-91A7-68853969D19A}" type="datetimeFigureOut">
              <a:rPr lang="en-GB" smtClean="0"/>
              <a:t>01/07/2020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264682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5B0BE-B144-44EA-91A7-68853969D19A}" type="datetimeFigureOut">
              <a:rPr lang="en-GB" smtClean="0"/>
              <a:t>01/07/2020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251619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08025"/>
            <a:ext cx="2438192" cy="2478088"/>
          </a:xfrm>
        </p:spPr>
        <p:txBody>
          <a:bodyPr anchor="b"/>
          <a:lstStyle>
            <a:lvl1pPr>
              <a:defRPr sz="2645"/>
            </a:lvl1pPr>
          </a:lstStyle>
          <a:p>
            <a:r>
              <a:rPr lang="en-US"/>
              <a:t>Click to edit Master title style</a:t>
            </a:r>
            <a:endParaRPr lang="en-US" dirty="0"/>
          </a:p>
        </p:txBody>
      </p:sp>
      <p:sp>
        <p:nvSpPr>
          <p:cNvPr id="3" name="Content Placeholder 2"/>
          <p:cNvSpPr>
            <a:spLocks noGrp="1"/>
          </p:cNvSpPr>
          <p:nvPr>
            <p:ph idx="1"/>
          </p:nvPr>
        </p:nvSpPr>
        <p:spPr>
          <a:xfrm>
            <a:off x="3213847" y="1529140"/>
            <a:ext cx="3827085" cy="754735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20712" y="3186112"/>
            <a:ext cx="2438192" cy="5902668"/>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0395B0BE-B144-44EA-91A7-68853969D19A}"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4008535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08025"/>
            <a:ext cx="2438192" cy="2478088"/>
          </a:xfrm>
        </p:spPr>
        <p:txBody>
          <a:bodyPr anchor="b"/>
          <a:lstStyle>
            <a:lvl1pPr>
              <a:defRPr sz="2645"/>
            </a:lvl1pPr>
          </a:lstStyle>
          <a:p>
            <a:r>
              <a:rPr lang="en-US"/>
              <a:t>Click to edit Master title style</a:t>
            </a:r>
            <a:endParaRPr lang="en-US" dirty="0"/>
          </a:p>
        </p:txBody>
      </p:sp>
      <p:sp>
        <p:nvSpPr>
          <p:cNvPr id="3" name="Picture Placeholder 2"/>
          <p:cNvSpPr>
            <a:spLocks noGrp="1" noChangeAspect="1"/>
          </p:cNvSpPr>
          <p:nvPr>
            <p:ph type="pic" idx="1"/>
          </p:nvPr>
        </p:nvSpPr>
        <p:spPr>
          <a:xfrm>
            <a:off x="3213847" y="1529140"/>
            <a:ext cx="3827085" cy="754735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a:t>Click icon to add picture</a:t>
            </a:r>
            <a:endParaRPr lang="en-US" dirty="0"/>
          </a:p>
        </p:txBody>
      </p:sp>
      <p:sp>
        <p:nvSpPr>
          <p:cNvPr id="4" name="Text Placeholder 3"/>
          <p:cNvSpPr>
            <a:spLocks noGrp="1"/>
          </p:cNvSpPr>
          <p:nvPr>
            <p:ph type="body" sz="half" idx="2"/>
          </p:nvPr>
        </p:nvSpPr>
        <p:spPr>
          <a:xfrm>
            <a:off x="520712" y="3186112"/>
            <a:ext cx="2438192" cy="5902668"/>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0395B0BE-B144-44EA-91A7-68853969D19A}" type="datetimeFigureOut">
              <a:rPr lang="en-GB" smtClean="0"/>
              <a:t>01/07/2020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5BC799-EBA4-4C9A-A350-D579465DC49A}" type="slidenum">
              <a:rPr lang="en-GB" smtClean="0"/>
              <a:t>‹#›</a:t>
            </a:fld>
            <a:endParaRPr lang="en-GB"/>
          </a:p>
        </p:txBody>
      </p:sp>
    </p:spTree>
    <p:extLst>
      <p:ext uri="{BB962C8B-B14F-4D97-AF65-F5344CB8AC3E}">
        <p14:creationId xmlns:p14="http://schemas.microsoft.com/office/powerpoint/2010/main" val="77875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5439"/>
            <a:ext cx="6520220" cy="20527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9728" y="2827183"/>
            <a:ext cx="6520220" cy="673853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9728" y="9843516"/>
            <a:ext cx="1700927" cy="565437"/>
          </a:xfrm>
          <a:prstGeom prst="rect">
            <a:avLst/>
          </a:prstGeom>
        </p:spPr>
        <p:txBody>
          <a:bodyPr vert="horz" lIns="91440" tIns="45720" rIns="91440" bIns="45720" rtlCol="0" anchor="ctr"/>
          <a:lstStyle>
            <a:lvl1pPr algn="l">
              <a:defRPr sz="992">
                <a:solidFill>
                  <a:schemeClr val="tx1">
                    <a:tint val="75000"/>
                  </a:schemeClr>
                </a:solidFill>
              </a:defRPr>
            </a:lvl1pPr>
          </a:lstStyle>
          <a:p>
            <a:fld id="{0395B0BE-B144-44EA-91A7-68853969D19A}" type="datetimeFigureOut">
              <a:rPr lang="en-GB" smtClean="0"/>
              <a:t>01/07/2020</a:t>
            </a:fld>
            <a:endParaRPr lang="en-GB"/>
          </a:p>
        </p:txBody>
      </p:sp>
      <p:sp>
        <p:nvSpPr>
          <p:cNvPr id="5" name="Footer Placeholder 4"/>
          <p:cNvSpPr>
            <a:spLocks noGrp="1"/>
          </p:cNvSpPr>
          <p:nvPr>
            <p:ph type="ftr" sz="quarter" idx="3"/>
          </p:nvPr>
        </p:nvSpPr>
        <p:spPr>
          <a:xfrm>
            <a:off x="2504143" y="9843516"/>
            <a:ext cx="2551390" cy="565437"/>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843516"/>
            <a:ext cx="1700927" cy="565437"/>
          </a:xfrm>
          <a:prstGeom prst="rect">
            <a:avLst/>
          </a:prstGeom>
        </p:spPr>
        <p:txBody>
          <a:bodyPr vert="horz" lIns="91440" tIns="45720" rIns="91440" bIns="45720" rtlCol="0" anchor="ctr"/>
          <a:lstStyle>
            <a:lvl1pPr algn="r">
              <a:defRPr sz="992">
                <a:solidFill>
                  <a:schemeClr val="tx1">
                    <a:tint val="75000"/>
                  </a:schemeClr>
                </a:solidFill>
              </a:defRPr>
            </a:lvl1pPr>
          </a:lstStyle>
          <a:p>
            <a:fld id="{C05BC799-EBA4-4C9A-A350-D579465DC49A}" type="slidenum">
              <a:rPr lang="en-GB" smtClean="0"/>
              <a:t>‹#›</a:t>
            </a:fld>
            <a:endParaRPr lang="en-GB"/>
          </a:p>
        </p:txBody>
      </p:sp>
    </p:spTree>
    <p:extLst>
      <p:ext uri="{BB962C8B-B14F-4D97-AF65-F5344CB8AC3E}">
        <p14:creationId xmlns:p14="http://schemas.microsoft.com/office/powerpoint/2010/main" val="34726635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upilmove@Wiltshire.gov.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1DA7F-47E2-4C7E-B303-C26B29174005}"/>
              </a:ext>
            </a:extLst>
          </p:cNvPr>
          <p:cNvSpPr>
            <a:spLocks noGrp="1"/>
          </p:cNvSpPr>
          <p:nvPr>
            <p:ph type="ctrTitle"/>
          </p:nvPr>
        </p:nvSpPr>
        <p:spPr>
          <a:xfrm>
            <a:off x="1240904" y="133659"/>
            <a:ext cx="5077867" cy="383961"/>
          </a:xfrm>
        </p:spPr>
        <p:txBody>
          <a:bodyPr>
            <a:normAutofit/>
          </a:bodyPr>
          <a:lstStyle/>
          <a:p>
            <a:r>
              <a:rPr lang="en-GB" sz="1100" b="1" dirty="0">
                <a:latin typeface="Arial" panose="020B0604020202020204" pitchFamily="34" charset="0"/>
                <a:cs typeface="Arial" panose="020B0604020202020204" pitchFamily="34" charset="0"/>
              </a:rPr>
              <a:t>Wiltshire Council CME1 Process</a:t>
            </a:r>
          </a:p>
        </p:txBody>
      </p:sp>
      <p:sp>
        <p:nvSpPr>
          <p:cNvPr id="15" name="Subtitle 14">
            <a:extLst>
              <a:ext uri="{FF2B5EF4-FFF2-40B4-BE49-F238E27FC236}">
                <a16:creationId xmlns:a16="http://schemas.microsoft.com/office/drawing/2014/main" id="{DEF8D2F6-A8A8-4521-848C-E0ECCC8537EB}"/>
              </a:ext>
            </a:extLst>
          </p:cNvPr>
          <p:cNvSpPr>
            <a:spLocks noGrp="1"/>
          </p:cNvSpPr>
          <p:nvPr>
            <p:ph type="subTitle" idx="1"/>
          </p:nvPr>
        </p:nvSpPr>
        <p:spPr>
          <a:xfrm>
            <a:off x="546372" y="6302893"/>
            <a:ext cx="3408933" cy="486098"/>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Is child located within another LA?</a:t>
            </a:r>
          </a:p>
        </p:txBody>
      </p:sp>
      <p:sp>
        <p:nvSpPr>
          <p:cNvPr id="4" name="Rectangle: Rounded Corners 3">
            <a:extLst>
              <a:ext uri="{FF2B5EF4-FFF2-40B4-BE49-F238E27FC236}">
                <a16:creationId xmlns:a16="http://schemas.microsoft.com/office/drawing/2014/main" id="{AF0270CE-E412-44B1-9E62-D53F745E371A}"/>
              </a:ext>
            </a:extLst>
          </p:cNvPr>
          <p:cNvSpPr/>
          <p:nvPr/>
        </p:nvSpPr>
        <p:spPr>
          <a:xfrm>
            <a:off x="576455" y="2285355"/>
            <a:ext cx="3841440" cy="1059300"/>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Has the family moved to a new house and school application has been made but has pupil not started at new school?</a:t>
            </a:r>
          </a:p>
          <a:p>
            <a:pPr algn="ctr"/>
            <a:r>
              <a:rPr lang="en-GB" sz="1000" dirty="0">
                <a:solidFill>
                  <a:schemeClr val="tx1"/>
                </a:solidFill>
                <a:latin typeface="Arial" panose="020B0604020202020204" pitchFamily="34" charset="0"/>
                <a:cs typeface="Arial" panose="020B0604020202020204" pitchFamily="34" charset="0"/>
              </a:rPr>
              <a:t>Is the family are still at current address but child is refusing to attend?</a:t>
            </a:r>
          </a:p>
          <a:p>
            <a:pPr algn="ctr"/>
            <a:r>
              <a:rPr lang="en-GB" sz="1000" dirty="0">
                <a:solidFill>
                  <a:schemeClr val="tx1"/>
                </a:solidFill>
                <a:latin typeface="Arial" panose="020B0604020202020204" pitchFamily="34" charset="0"/>
                <a:cs typeface="Arial" panose="020B0604020202020204" pitchFamily="34" charset="0"/>
              </a:rPr>
              <a:t>Has the family moved abroad and new address or new school has been identified?</a:t>
            </a:r>
          </a:p>
        </p:txBody>
      </p:sp>
      <p:sp>
        <p:nvSpPr>
          <p:cNvPr id="6" name="Rectangle: Rounded Corners 5">
            <a:extLst>
              <a:ext uri="{FF2B5EF4-FFF2-40B4-BE49-F238E27FC236}">
                <a16:creationId xmlns:a16="http://schemas.microsoft.com/office/drawing/2014/main" id="{973AE7D2-3C3F-462D-AF94-CCFC874071CC}"/>
              </a:ext>
            </a:extLst>
          </p:cNvPr>
          <p:cNvSpPr/>
          <p:nvPr/>
        </p:nvSpPr>
        <p:spPr>
          <a:xfrm>
            <a:off x="576455" y="871341"/>
            <a:ext cx="2093299" cy="776401"/>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 1</a:t>
            </a:r>
          </a:p>
          <a:p>
            <a:pPr algn="ctr"/>
            <a:r>
              <a:rPr lang="en-GB" sz="1000" dirty="0">
                <a:solidFill>
                  <a:schemeClr val="tx1"/>
                </a:solidFill>
                <a:latin typeface="Arial" panose="020B0604020202020204" pitchFamily="34" charset="0"/>
                <a:cs typeface="Arial" panose="020B0604020202020204" pitchFamily="34" charset="0"/>
              </a:rPr>
              <a:t>School attempts to contact parents/carer. If no response record on attendance certificate</a:t>
            </a:r>
          </a:p>
        </p:txBody>
      </p:sp>
      <p:sp>
        <p:nvSpPr>
          <p:cNvPr id="8" name="Rectangle: Rounded Corners 7">
            <a:extLst>
              <a:ext uri="{FF2B5EF4-FFF2-40B4-BE49-F238E27FC236}">
                <a16:creationId xmlns:a16="http://schemas.microsoft.com/office/drawing/2014/main" id="{FC7E64C0-930D-4B71-A2A2-9D507BE54171}"/>
              </a:ext>
            </a:extLst>
          </p:cNvPr>
          <p:cNvSpPr/>
          <p:nvPr/>
        </p:nvSpPr>
        <p:spPr>
          <a:xfrm>
            <a:off x="2835474" y="745066"/>
            <a:ext cx="4165466" cy="1234347"/>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Days 2 - 9</a:t>
            </a:r>
          </a:p>
          <a:p>
            <a:pPr algn="ctr"/>
            <a:r>
              <a:rPr lang="en-GB" sz="1000" dirty="0">
                <a:solidFill>
                  <a:schemeClr val="tx1"/>
                </a:solidFill>
                <a:latin typeface="Arial" panose="020B0604020202020204" pitchFamily="34" charset="0"/>
                <a:cs typeface="Arial" panose="020B0604020202020204" pitchFamily="34" charset="0"/>
              </a:rPr>
              <a:t>School continues to attempt contact with parents/carer. Home visit, all other contacts to be tried to ascertain pupil location as per school missing person checklist pre CME1 (Key Worker Social Care, emergency contacts, appropriate agencies, other pupils/parents/carers/school staff/nurse, health visitor, GP siblings). If school concerned the child is vulnerable and at risk of harm, refer straight to MASH</a:t>
            </a:r>
          </a:p>
        </p:txBody>
      </p:sp>
      <p:sp>
        <p:nvSpPr>
          <p:cNvPr id="9" name="Rectangle: Rounded Corners 8">
            <a:extLst>
              <a:ext uri="{FF2B5EF4-FFF2-40B4-BE49-F238E27FC236}">
                <a16:creationId xmlns:a16="http://schemas.microsoft.com/office/drawing/2014/main" id="{42EE9D16-3043-496C-BE76-C878663A9343}"/>
              </a:ext>
            </a:extLst>
          </p:cNvPr>
          <p:cNvSpPr/>
          <p:nvPr/>
        </p:nvSpPr>
        <p:spPr>
          <a:xfrm>
            <a:off x="533711" y="3528829"/>
            <a:ext cx="3876415" cy="1050287"/>
          </a:xfrm>
          <a:prstGeom prst="roundRect">
            <a:avLst>
              <a:gd name="adj" fmla="val 22602"/>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 10</a:t>
            </a:r>
          </a:p>
          <a:p>
            <a:pPr algn="ctr"/>
            <a:r>
              <a:rPr lang="en-GB" sz="1000" dirty="0">
                <a:solidFill>
                  <a:schemeClr val="tx1"/>
                </a:solidFill>
                <a:latin typeface="Arial" panose="020B0604020202020204" pitchFamily="34" charset="0"/>
                <a:cs typeface="Arial" panose="020B0604020202020204" pitchFamily="34" charset="0"/>
              </a:rPr>
              <a:t>All contacts tried again and still no contact possible. School refers to EWS by completing CME1 form and emailing to </a:t>
            </a:r>
            <a:r>
              <a:rPr lang="en-GB" sz="1000" dirty="0">
                <a:solidFill>
                  <a:schemeClr val="tx1"/>
                </a:solidFill>
                <a:latin typeface="Arial" panose="020B0604020202020204" pitchFamily="34" charset="0"/>
                <a:cs typeface="Arial" panose="020B0604020202020204" pitchFamily="34" charset="0"/>
                <a:hlinkClick r:id="rId2"/>
              </a:rPr>
              <a:t>pupilmove@Wiltshire.gov.uk</a:t>
            </a:r>
            <a:r>
              <a:rPr lang="en-GB" sz="1000" dirty="0">
                <a:solidFill>
                  <a:schemeClr val="tx1"/>
                </a:solidFill>
                <a:latin typeface="Arial" panose="020B0604020202020204" pitchFamily="34" charset="0"/>
                <a:cs typeface="Arial" panose="020B0604020202020204" pitchFamily="34" charset="0"/>
              </a:rPr>
              <a:t> entitled “CME for pupil ****** UPN No ***** School to contact EWO to notify them of CME1 submission</a:t>
            </a:r>
          </a:p>
          <a:p>
            <a:pPr algn="ctr"/>
            <a:endParaRPr lang="en-GB" sz="958" dirty="0">
              <a:solidFill>
                <a:schemeClr val="tx1"/>
              </a:solidFill>
              <a:latin typeface="Arial" panose="020B0604020202020204" pitchFamily="34" charset="0"/>
              <a:cs typeface="Arial" panose="020B0604020202020204" pitchFamily="34" charset="0"/>
            </a:endParaRPr>
          </a:p>
        </p:txBody>
      </p:sp>
      <p:sp>
        <p:nvSpPr>
          <p:cNvPr id="10" name="Rectangle: Rounded Corners 9">
            <a:extLst>
              <a:ext uri="{FF2B5EF4-FFF2-40B4-BE49-F238E27FC236}">
                <a16:creationId xmlns:a16="http://schemas.microsoft.com/office/drawing/2014/main" id="{018DF851-DC85-4017-895C-256D569576BF}"/>
              </a:ext>
            </a:extLst>
          </p:cNvPr>
          <p:cNvSpPr/>
          <p:nvPr/>
        </p:nvSpPr>
        <p:spPr>
          <a:xfrm>
            <a:off x="521088" y="4873248"/>
            <a:ext cx="6444975" cy="1021573"/>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Days 10 – 20</a:t>
            </a:r>
          </a:p>
          <a:p>
            <a:pPr algn="ctr"/>
            <a:r>
              <a:rPr lang="en-GB" sz="1000" dirty="0">
                <a:solidFill>
                  <a:schemeClr val="tx1"/>
                </a:solidFill>
                <a:latin typeface="Arial" panose="020B0604020202020204" pitchFamily="34" charset="0"/>
                <a:cs typeface="Arial" panose="020B0604020202020204" pitchFamily="34" charset="0"/>
              </a:rPr>
              <a:t>EWO ensures CME1 has gone to pupil move and is open on Impulse. CME1 is also entered on Q drive but ALL ACTIONS TO BE RECORDED ON IMPULSE. EWO completes initial action record and makes exhaustive enquiries, including letter to last address recorded for family, home visit and enquiries with neighbours. Contact new LA if known. Initial action record to be attached to pupil file on Impulse and all individual actions to be entered on Impulse.</a:t>
            </a:r>
          </a:p>
        </p:txBody>
      </p:sp>
      <p:sp>
        <p:nvSpPr>
          <p:cNvPr id="12" name="Rectangle: Rounded Corners 11">
            <a:extLst>
              <a:ext uri="{FF2B5EF4-FFF2-40B4-BE49-F238E27FC236}">
                <a16:creationId xmlns:a16="http://schemas.microsoft.com/office/drawing/2014/main" id="{4A99489D-BE42-4D99-8814-09048C8BF872}"/>
              </a:ext>
            </a:extLst>
          </p:cNvPr>
          <p:cNvSpPr/>
          <p:nvPr/>
        </p:nvSpPr>
        <p:spPr>
          <a:xfrm>
            <a:off x="5205439" y="2194390"/>
            <a:ext cx="1875998" cy="695531"/>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The absent child is NOT a CME1. Do not refer to EWS, follow school attendance processes</a:t>
            </a:r>
          </a:p>
        </p:txBody>
      </p:sp>
      <p:sp>
        <p:nvSpPr>
          <p:cNvPr id="13" name="Rectangle: Rounded Corners 12">
            <a:extLst>
              <a:ext uri="{FF2B5EF4-FFF2-40B4-BE49-F238E27FC236}">
                <a16:creationId xmlns:a16="http://schemas.microsoft.com/office/drawing/2014/main" id="{C3B5CFE0-0B07-4036-9AD8-D1DC79E850B8}"/>
              </a:ext>
            </a:extLst>
          </p:cNvPr>
          <p:cNvSpPr/>
          <p:nvPr/>
        </p:nvSpPr>
        <p:spPr>
          <a:xfrm>
            <a:off x="5205437" y="3016467"/>
            <a:ext cx="1844183" cy="403284"/>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The absent child is a CME1</a:t>
            </a:r>
          </a:p>
        </p:txBody>
      </p:sp>
      <p:sp>
        <p:nvSpPr>
          <p:cNvPr id="14" name="Rectangle: Rounded Corners 13">
            <a:extLst>
              <a:ext uri="{FF2B5EF4-FFF2-40B4-BE49-F238E27FC236}">
                <a16:creationId xmlns:a16="http://schemas.microsoft.com/office/drawing/2014/main" id="{A847D7A8-EA7E-4C67-9C3B-1F1396DFF94A}"/>
              </a:ext>
            </a:extLst>
          </p:cNvPr>
          <p:cNvSpPr/>
          <p:nvPr/>
        </p:nvSpPr>
        <p:spPr>
          <a:xfrm>
            <a:off x="4916367" y="3921802"/>
            <a:ext cx="2077366" cy="624065"/>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Pupil to remain on school roll until EWO has given permission to remove</a:t>
            </a:r>
          </a:p>
        </p:txBody>
      </p:sp>
      <p:sp>
        <p:nvSpPr>
          <p:cNvPr id="16" name="Rectangle: Rounded Corners 15">
            <a:extLst>
              <a:ext uri="{FF2B5EF4-FFF2-40B4-BE49-F238E27FC236}">
                <a16:creationId xmlns:a16="http://schemas.microsoft.com/office/drawing/2014/main" id="{593BB6A7-AE3B-4B30-8D97-5A77CA338569}"/>
              </a:ext>
            </a:extLst>
          </p:cNvPr>
          <p:cNvSpPr/>
          <p:nvPr/>
        </p:nvSpPr>
        <p:spPr>
          <a:xfrm>
            <a:off x="3998542" y="7991161"/>
            <a:ext cx="3002398" cy="468059"/>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Inform originating school. Ensure file is fully updated and close on Impulse</a:t>
            </a:r>
          </a:p>
        </p:txBody>
      </p:sp>
      <p:sp>
        <p:nvSpPr>
          <p:cNvPr id="17" name="Rectangle: Rounded Corners 16">
            <a:extLst>
              <a:ext uri="{FF2B5EF4-FFF2-40B4-BE49-F238E27FC236}">
                <a16:creationId xmlns:a16="http://schemas.microsoft.com/office/drawing/2014/main" id="{6B85E32B-4B38-46AA-8565-CF7F7B70B22C}"/>
              </a:ext>
            </a:extLst>
          </p:cNvPr>
          <p:cNvSpPr/>
          <p:nvPr/>
        </p:nvSpPr>
        <p:spPr>
          <a:xfrm>
            <a:off x="4443174" y="6124856"/>
            <a:ext cx="2523978" cy="786009"/>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EWO completes Notification to other LA form and once confirmation is received that the case is accepted EWO can notify school to remove from roll</a:t>
            </a:r>
          </a:p>
        </p:txBody>
      </p:sp>
      <p:sp>
        <p:nvSpPr>
          <p:cNvPr id="18" name="Rectangle: Rounded Corners 17">
            <a:extLst>
              <a:ext uri="{FF2B5EF4-FFF2-40B4-BE49-F238E27FC236}">
                <a16:creationId xmlns:a16="http://schemas.microsoft.com/office/drawing/2014/main" id="{F95B1A33-5376-4107-8B88-E0608D24B387}"/>
              </a:ext>
            </a:extLst>
          </p:cNvPr>
          <p:cNvSpPr/>
          <p:nvPr/>
        </p:nvSpPr>
        <p:spPr>
          <a:xfrm>
            <a:off x="525137" y="7960487"/>
            <a:ext cx="2677550" cy="469666"/>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Day 20</a:t>
            </a:r>
          </a:p>
          <a:p>
            <a:pPr algn="ctr"/>
            <a:r>
              <a:rPr lang="en-GB" sz="1000" dirty="0">
                <a:solidFill>
                  <a:schemeClr val="tx1"/>
                </a:solidFill>
                <a:latin typeface="Arial" panose="020B0604020202020204" pitchFamily="34" charset="0"/>
                <a:cs typeface="Arial" panose="020B0604020202020204" pitchFamily="34" charset="0"/>
              </a:rPr>
              <a:t>Is child located?</a:t>
            </a:r>
          </a:p>
        </p:txBody>
      </p:sp>
      <p:sp>
        <p:nvSpPr>
          <p:cNvPr id="19" name="Rectangle: Rounded Corners 18">
            <a:extLst>
              <a:ext uri="{FF2B5EF4-FFF2-40B4-BE49-F238E27FC236}">
                <a16:creationId xmlns:a16="http://schemas.microsoft.com/office/drawing/2014/main" id="{79746397-9577-4C5E-BC31-E5572FE9D9A2}"/>
              </a:ext>
            </a:extLst>
          </p:cNvPr>
          <p:cNvSpPr/>
          <p:nvPr/>
        </p:nvSpPr>
        <p:spPr>
          <a:xfrm>
            <a:off x="522177" y="9761023"/>
            <a:ext cx="4547841" cy="351150"/>
          </a:xfrm>
          <a:prstGeom prst="roundRect">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EWO to continue to make regular enquiries and record outcome on Impulse</a:t>
            </a:r>
          </a:p>
        </p:txBody>
      </p:sp>
      <p:sp>
        <p:nvSpPr>
          <p:cNvPr id="20" name="Rectangle: Rounded Corners 19">
            <a:extLst>
              <a:ext uri="{FF2B5EF4-FFF2-40B4-BE49-F238E27FC236}">
                <a16:creationId xmlns:a16="http://schemas.microsoft.com/office/drawing/2014/main" id="{4D6CA076-9749-4473-80DD-8288D81D4424}"/>
              </a:ext>
            </a:extLst>
          </p:cNvPr>
          <p:cNvSpPr/>
          <p:nvPr/>
        </p:nvSpPr>
        <p:spPr>
          <a:xfrm>
            <a:off x="562540" y="7215348"/>
            <a:ext cx="2089717" cy="331819"/>
          </a:xfrm>
          <a:prstGeom prst="round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Has family moved abroad?</a:t>
            </a:r>
          </a:p>
        </p:txBody>
      </p:sp>
      <p:sp>
        <p:nvSpPr>
          <p:cNvPr id="21" name="Rectangle: Rounded Corners 20">
            <a:extLst>
              <a:ext uri="{FF2B5EF4-FFF2-40B4-BE49-F238E27FC236}">
                <a16:creationId xmlns:a16="http://schemas.microsoft.com/office/drawing/2014/main" id="{6637C428-1F91-4AC6-BA4B-703C93EEF1C6}"/>
              </a:ext>
            </a:extLst>
          </p:cNvPr>
          <p:cNvSpPr/>
          <p:nvPr/>
        </p:nvSpPr>
        <p:spPr>
          <a:xfrm>
            <a:off x="537138" y="8752073"/>
            <a:ext cx="4480238" cy="663418"/>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EWO to confirm all lines of enquiry exhausted. Pupil can be removed from roll and CML leaver form to be submitted through perspective Lite</a:t>
            </a:r>
          </a:p>
        </p:txBody>
      </p:sp>
      <p:sp>
        <p:nvSpPr>
          <p:cNvPr id="22" name="Rectangle: Rounded Corners 21">
            <a:extLst>
              <a:ext uri="{FF2B5EF4-FFF2-40B4-BE49-F238E27FC236}">
                <a16:creationId xmlns:a16="http://schemas.microsoft.com/office/drawing/2014/main" id="{E08743DE-63B3-4C95-8C37-39A4EB823B94}"/>
              </a:ext>
            </a:extLst>
          </p:cNvPr>
          <p:cNvSpPr/>
          <p:nvPr/>
        </p:nvSpPr>
        <p:spPr>
          <a:xfrm>
            <a:off x="5163205" y="7137198"/>
            <a:ext cx="1830528" cy="456485"/>
          </a:xfrm>
          <a:prstGeom prst="roundRect">
            <a:avLst/>
          </a:prstGeom>
          <a:solidFill>
            <a:schemeClr val="accent5">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The case can be closed with the agreed statement recorded</a:t>
            </a:r>
          </a:p>
        </p:txBody>
      </p:sp>
      <p:cxnSp>
        <p:nvCxnSpPr>
          <p:cNvPr id="23" name="Straight Arrow Connector 22">
            <a:extLst>
              <a:ext uri="{FF2B5EF4-FFF2-40B4-BE49-F238E27FC236}">
                <a16:creationId xmlns:a16="http://schemas.microsoft.com/office/drawing/2014/main" id="{3B6EC221-871C-4381-BFF5-1E5094726202}"/>
              </a:ext>
            </a:extLst>
          </p:cNvPr>
          <p:cNvCxnSpPr>
            <a:cxnSpLocks/>
            <a:stCxn id="6" idx="3"/>
          </p:cNvCxnSpPr>
          <p:nvPr/>
        </p:nvCxnSpPr>
        <p:spPr>
          <a:xfrm>
            <a:off x="2669754" y="1259542"/>
            <a:ext cx="17551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7F13CCE-84B1-46F4-9FF9-8B58F3FE6C1D}"/>
              </a:ext>
            </a:extLst>
          </p:cNvPr>
          <p:cNvCxnSpPr>
            <a:cxnSpLocks/>
            <a:endCxn id="4" idx="0"/>
          </p:cNvCxnSpPr>
          <p:nvPr/>
        </p:nvCxnSpPr>
        <p:spPr>
          <a:xfrm flipH="1">
            <a:off x="2497175" y="1980476"/>
            <a:ext cx="432322" cy="30487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5CB23386-1FBC-4951-BCBD-68006AA151CF}"/>
              </a:ext>
            </a:extLst>
          </p:cNvPr>
          <p:cNvCxnSpPr>
            <a:cxnSpLocks/>
            <a:endCxn id="12" idx="1"/>
          </p:cNvCxnSpPr>
          <p:nvPr/>
        </p:nvCxnSpPr>
        <p:spPr>
          <a:xfrm flipV="1">
            <a:off x="4412846" y="2542156"/>
            <a:ext cx="792593" cy="753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4D632A99-5A75-4C60-A6F7-271FFB9F7EFB}"/>
              </a:ext>
            </a:extLst>
          </p:cNvPr>
          <p:cNvCxnSpPr>
            <a:cxnSpLocks/>
          </p:cNvCxnSpPr>
          <p:nvPr/>
        </p:nvCxnSpPr>
        <p:spPr>
          <a:xfrm flipV="1">
            <a:off x="4417894" y="3200935"/>
            <a:ext cx="787543" cy="920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76A9744-CA47-4E7A-9AA8-4BCD3DF134A0}"/>
              </a:ext>
            </a:extLst>
          </p:cNvPr>
          <p:cNvCxnSpPr>
            <a:cxnSpLocks/>
          </p:cNvCxnSpPr>
          <p:nvPr/>
        </p:nvCxnSpPr>
        <p:spPr>
          <a:xfrm flipH="1">
            <a:off x="4367893" y="3433087"/>
            <a:ext cx="1180064" cy="2895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2021376-7ADA-44EA-9BD6-EFF3394477AC}"/>
              </a:ext>
            </a:extLst>
          </p:cNvPr>
          <p:cNvCxnSpPr>
            <a:cxnSpLocks/>
            <a:endCxn id="14" idx="1"/>
          </p:cNvCxnSpPr>
          <p:nvPr/>
        </p:nvCxnSpPr>
        <p:spPr>
          <a:xfrm>
            <a:off x="4410126" y="4232443"/>
            <a:ext cx="506241" cy="13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AEC4010-9490-4E71-B794-37ABF8AC81AE}"/>
              </a:ext>
            </a:extLst>
          </p:cNvPr>
          <p:cNvCxnSpPr>
            <a:cxnSpLocks/>
          </p:cNvCxnSpPr>
          <p:nvPr/>
        </p:nvCxnSpPr>
        <p:spPr>
          <a:xfrm>
            <a:off x="1917461" y="4599874"/>
            <a:ext cx="751" cy="27337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BED37693-AB7B-468B-9948-101E8742EC9A}"/>
              </a:ext>
            </a:extLst>
          </p:cNvPr>
          <p:cNvCxnSpPr>
            <a:cxnSpLocks/>
          </p:cNvCxnSpPr>
          <p:nvPr/>
        </p:nvCxnSpPr>
        <p:spPr>
          <a:xfrm>
            <a:off x="3982570" y="6517860"/>
            <a:ext cx="47054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648025A9-1725-471F-8A3F-CAF7181538E5}"/>
              </a:ext>
            </a:extLst>
          </p:cNvPr>
          <p:cNvCxnSpPr>
            <a:cxnSpLocks/>
          </p:cNvCxnSpPr>
          <p:nvPr/>
        </p:nvCxnSpPr>
        <p:spPr>
          <a:xfrm flipH="1">
            <a:off x="1857808" y="5912019"/>
            <a:ext cx="5729" cy="3736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4B5CF3D-D996-4294-97EB-844B657FD524}"/>
              </a:ext>
            </a:extLst>
          </p:cNvPr>
          <p:cNvCxnSpPr>
            <a:cxnSpLocks/>
            <a:stCxn id="20" idx="3"/>
          </p:cNvCxnSpPr>
          <p:nvPr/>
        </p:nvCxnSpPr>
        <p:spPr>
          <a:xfrm>
            <a:off x="2652257" y="7381258"/>
            <a:ext cx="45519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B1C2AB0C-1766-483E-A638-62A4DCB19479}"/>
              </a:ext>
            </a:extLst>
          </p:cNvPr>
          <p:cNvCxnSpPr>
            <a:cxnSpLocks/>
          </p:cNvCxnSpPr>
          <p:nvPr/>
        </p:nvCxnSpPr>
        <p:spPr>
          <a:xfrm>
            <a:off x="1863912" y="6811386"/>
            <a:ext cx="0" cy="4039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655285C1-BC63-4B18-8012-7162BE256CFF}"/>
              </a:ext>
            </a:extLst>
          </p:cNvPr>
          <p:cNvCxnSpPr>
            <a:cxnSpLocks/>
            <a:stCxn id="21" idx="2"/>
          </p:cNvCxnSpPr>
          <p:nvPr/>
        </p:nvCxnSpPr>
        <p:spPr>
          <a:xfrm>
            <a:off x="2777257" y="9415491"/>
            <a:ext cx="0" cy="3491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2" name="Straight Arrow Connector 241">
            <a:extLst>
              <a:ext uri="{FF2B5EF4-FFF2-40B4-BE49-F238E27FC236}">
                <a16:creationId xmlns:a16="http://schemas.microsoft.com/office/drawing/2014/main" id="{460186F4-6770-4166-90E5-4428C42CFC9C}"/>
              </a:ext>
            </a:extLst>
          </p:cNvPr>
          <p:cNvCxnSpPr>
            <a:cxnSpLocks/>
          </p:cNvCxnSpPr>
          <p:nvPr/>
        </p:nvCxnSpPr>
        <p:spPr>
          <a:xfrm>
            <a:off x="1882683" y="7558632"/>
            <a:ext cx="0" cy="42004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567FF4B-E49F-4115-BA87-39F12EC78464}"/>
              </a:ext>
            </a:extLst>
          </p:cNvPr>
          <p:cNvSpPr txBox="1"/>
          <p:nvPr/>
        </p:nvSpPr>
        <p:spPr>
          <a:xfrm>
            <a:off x="1894921" y="7604517"/>
            <a:ext cx="333377"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No</a:t>
            </a:r>
          </a:p>
        </p:txBody>
      </p:sp>
      <p:sp>
        <p:nvSpPr>
          <p:cNvPr id="38" name="TextBox 37">
            <a:extLst>
              <a:ext uri="{FF2B5EF4-FFF2-40B4-BE49-F238E27FC236}">
                <a16:creationId xmlns:a16="http://schemas.microsoft.com/office/drawing/2014/main" id="{20D8A6D1-C6D4-4161-AB14-B299BF1A5048}"/>
              </a:ext>
            </a:extLst>
          </p:cNvPr>
          <p:cNvSpPr txBox="1"/>
          <p:nvPr/>
        </p:nvSpPr>
        <p:spPr>
          <a:xfrm>
            <a:off x="1917461" y="6866615"/>
            <a:ext cx="333377"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No</a:t>
            </a:r>
          </a:p>
        </p:txBody>
      </p:sp>
      <p:sp>
        <p:nvSpPr>
          <p:cNvPr id="41" name="TextBox 40">
            <a:extLst>
              <a:ext uri="{FF2B5EF4-FFF2-40B4-BE49-F238E27FC236}">
                <a16:creationId xmlns:a16="http://schemas.microsoft.com/office/drawing/2014/main" id="{1EDF5EA2-69D2-4500-9332-2816A198C43C}"/>
              </a:ext>
            </a:extLst>
          </p:cNvPr>
          <p:cNvSpPr txBox="1"/>
          <p:nvPr/>
        </p:nvSpPr>
        <p:spPr>
          <a:xfrm>
            <a:off x="3972309" y="6272059"/>
            <a:ext cx="445585"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Yes</a:t>
            </a:r>
          </a:p>
        </p:txBody>
      </p:sp>
      <p:sp>
        <p:nvSpPr>
          <p:cNvPr id="42" name="TextBox 41">
            <a:extLst>
              <a:ext uri="{FF2B5EF4-FFF2-40B4-BE49-F238E27FC236}">
                <a16:creationId xmlns:a16="http://schemas.microsoft.com/office/drawing/2014/main" id="{73EC8904-DBC6-4512-8F8C-96C0255D5C70}"/>
              </a:ext>
            </a:extLst>
          </p:cNvPr>
          <p:cNvSpPr txBox="1"/>
          <p:nvPr/>
        </p:nvSpPr>
        <p:spPr>
          <a:xfrm>
            <a:off x="2652257" y="7137198"/>
            <a:ext cx="445585"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Yes</a:t>
            </a:r>
          </a:p>
        </p:txBody>
      </p:sp>
      <p:sp>
        <p:nvSpPr>
          <p:cNvPr id="45" name="Subtitle 14">
            <a:extLst>
              <a:ext uri="{FF2B5EF4-FFF2-40B4-BE49-F238E27FC236}">
                <a16:creationId xmlns:a16="http://schemas.microsoft.com/office/drawing/2014/main" id="{3C4C8931-BC21-4F22-B059-65549C9281D7}"/>
              </a:ext>
            </a:extLst>
          </p:cNvPr>
          <p:cNvSpPr txBox="1">
            <a:spLocks/>
          </p:cNvSpPr>
          <p:nvPr/>
        </p:nvSpPr>
        <p:spPr>
          <a:xfrm>
            <a:off x="3107456" y="7186469"/>
            <a:ext cx="1681803" cy="409346"/>
          </a:xfrm>
          <a:prstGeom prst="roundRect">
            <a:avLst/>
          </a:prstGeom>
          <a:solidFill>
            <a:schemeClr val="accent4">
              <a:lumMod val="20000"/>
              <a:lumOff val="80000"/>
            </a:schemeClr>
          </a:solidFill>
          <a:ln w="12700" cap="flat" cmpd="sng" algn="ctr">
            <a:solidFill>
              <a:schemeClr val="accent4"/>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1605" tIns="70803" rIns="141605" bIns="70803" numCol="1" spcCol="0" rtlCol="0" fromWordArt="0" anchor="ctr" anchorCtr="0" forceAA="0" compatLnSpc="1">
            <a:prstTxWarp prst="textNoShape">
              <a:avLst/>
            </a:prstTxWarp>
            <a:noAutofit/>
          </a:bodyPr>
          <a:lstStyle>
            <a:lvl1pPr marL="0" indent="0" algn="ctr" defTabSz="755934" rtl="0" eaLnBrk="1" latinLnBrk="0" hangingPunct="1">
              <a:lnSpc>
                <a:spcPct val="90000"/>
              </a:lnSpc>
              <a:spcBef>
                <a:spcPts val="827"/>
              </a:spcBef>
              <a:buFont typeface="Arial" panose="020B0604020202020204" pitchFamily="34" charset="0"/>
              <a:buNone/>
              <a:defRPr sz="1984" kern="1200">
                <a:solidFill>
                  <a:schemeClr val="lt1"/>
                </a:solidFill>
                <a:latin typeface="+mn-lt"/>
                <a:ea typeface="+mn-ea"/>
                <a:cs typeface="+mn-cs"/>
              </a:defRPr>
            </a:lvl1pPr>
            <a:lvl2pPr marL="377967" indent="0" algn="ctr" defTabSz="755934" rtl="0" eaLnBrk="1" latinLnBrk="0" hangingPunct="1">
              <a:lnSpc>
                <a:spcPct val="90000"/>
              </a:lnSpc>
              <a:spcBef>
                <a:spcPts val="413"/>
              </a:spcBef>
              <a:buFont typeface="Arial" panose="020B0604020202020204" pitchFamily="34" charset="0"/>
              <a:buNone/>
              <a:defRPr sz="1653" kern="1200">
                <a:solidFill>
                  <a:schemeClr val="lt1"/>
                </a:solidFill>
                <a:latin typeface="+mn-lt"/>
                <a:ea typeface="+mn-ea"/>
                <a:cs typeface="+mn-cs"/>
              </a:defRPr>
            </a:lvl2pPr>
            <a:lvl3pPr marL="755934" indent="0" algn="ctr" defTabSz="755934" rtl="0" eaLnBrk="1" latinLnBrk="0" hangingPunct="1">
              <a:lnSpc>
                <a:spcPct val="90000"/>
              </a:lnSpc>
              <a:spcBef>
                <a:spcPts val="413"/>
              </a:spcBef>
              <a:buFont typeface="Arial" panose="020B0604020202020204" pitchFamily="34" charset="0"/>
              <a:buNone/>
              <a:defRPr sz="1488" kern="1200">
                <a:solidFill>
                  <a:schemeClr val="lt1"/>
                </a:solidFill>
                <a:latin typeface="+mn-lt"/>
                <a:ea typeface="+mn-ea"/>
                <a:cs typeface="+mn-cs"/>
              </a:defRPr>
            </a:lvl3pPr>
            <a:lvl4pPr marL="1133902"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4pPr>
            <a:lvl5pPr marL="1511869"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5pPr>
            <a:lvl6pPr marL="1889836"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6pPr>
            <a:lvl7pPr marL="2267803"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7pPr>
            <a:lvl8pPr marL="2645771"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8pPr>
            <a:lvl9pPr marL="3023738" indent="0" algn="ctr" defTabSz="755934" rtl="0" eaLnBrk="1" latinLnBrk="0" hangingPunct="1">
              <a:lnSpc>
                <a:spcPct val="90000"/>
              </a:lnSpc>
              <a:spcBef>
                <a:spcPts val="413"/>
              </a:spcBef>
              <a:buFont typeface="Arial" panose="020B0604020202020204" pitchFamily="34" charset="0"/>
              <a:buNone/>
              <a:defRPr sz="1323" kern="1200">
                <a:solidFill>
                  <a:schemeClr val="lt1"/>
                </a:solidFill>
                <a:latin typeface="+mn-lt"/>
                <a:ea typeface="+mn-ea"/>
                <a:cs typeface="+mn-cs"/>
              </a:defRPr>
            </a:lvl9pPr>
          </a:lstStyle>
          <a:p>
            <a:r>
              <a:rPr lang="en-GB" sz="1000" dirty="0">
                <a:solidFill>
                  <a:schemeClr val="tx1"/>
                </a:solidFill>
                <a:latin typeface="Arial" panose="020B0604020202020204" pitchFamily="34" charset="0"/>
                <a:cs typeface="Arial" panose="020B0604020202020204" pitchFamily="34" charset="0"/>
              </a:rPr>
              <a:t>Do we have details of address/school and no safeguarding concerns?</a:t>
            </a:r>
          </a:p>
        </p:txBody>
      </p:sp>
      <p:sp>
        <p:nvSpPr>
          <p:cNvPr id="51" name="TextBox 50">
            <a:extLst>
              <a:ext uri="{FF2B5EF4-FFF2-40B4-BE49-F238E27FC236}">
                <a16:creationId xmlns:a16="http://schemas.microsoft.com/office/drawing/2014/main" id="{F9F3668F-0612-40AE-B02D-A19900E1F8E7}"/>
              </a:ext>
            </a:extLst>
          </p:cNvPr>
          <p:cNvSpPr txBox="1"/>
          <p:nvPr/>
        </p:nvSpPr>
        <p:spPr>
          <a:xfrm>
            <a:off x="4759853" y="7130699"/>
            <a:ext cx="445585"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Yes</a:t>
            </a:r>
          </a:p>
        </p:txBody>
      </p:sp>
      <p:cxnSp>
        <p:nvCxnSpPr>
          <p:cNvPr id="52" name="Straight Arrow Connector 51">
            <a:extLst>
              <a:ext uri="{FF2B5EF4-FFF2-40B4-BE49-F238E27FC236}">
                <a16:creationId xmlns:a16="http://schemas.microsoft.com/office/drawing/2014/main" id="{DBF20DCB-498A-476A-BFDF-8EBC7D8E3539}"/>
              </a:ext>
            </a:extLst>
          </p:cNvPr>
          <p:cNvCxnSpPr>
            <a:cxnSpLocks/>
            <a:endCxn id="22" idx="1"/>
          </p:cNvCxnSpPr>
          <p:nvPr/>
        </p:nvCxnSpPr>
        <p:spPr>
          <a:xfrm>
            <a:off x="4802987" y="7365440"/>
            <a:ext cx="360218"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TextBox 60">
            <a:extLst>
              <a:ext uri="{FF2B5EF4-FFF2-40B4-BE49-F238E27FC236}">
                <a16:creationId xmlns:a16="http://schemas.microsoft.com/office/drawing/2014/main" id="{6C0CD205-73DB-4D16-B4A7-33FD1CC43E22}"/>
              </a:ext>
            </a:extLst>
          </p:cNvPr>
          <p:cNvSpPr txBox="1"/>
          <p:nvPr/>
        </p:nvSpPr>
        <p:spPr>
          <a:xfrm>
            <a:off x="3383823" y="8018223"/>
            <a:ext cx="445585"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Yes</a:t>
            </a:r>
          </a:p>
        </p:txBody>
      </p:sp>
      <p:cxnSp>
        <p:nvCxnSpPr>
          <p:cNvPr id="62" name="Straight Arrow Connector 61">
            <a:extLst>
              <a:ext uri="{FF2B5EF4-FFF2-40B4-BE49-F238E27FC236}">
                <a16:creationId xmlns:a16="http://schemas.microsoft.com/office/drawing/2014/main" id="{0E3DE4B5-CAD0-467D-8552-C7BF707B68E0}"/>
              </a:ext>
            </a:extLst>
          </p:cNvPr>
          <p:cNvCxnSpPr>
            <a:cxnSpLocks/>
            <a:endCxn id="16" idx="1"/>
          </p:cNvCxnSpPr>
          <p:nvPr/>
        </p:nvCxnSpPr>
        <p:spPr>
          <a:xfrm>
            <a:off x="3214689" y="8216636"/>
            <a:ext cx="783853" cy="855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7E9E31C-2971-4D9B-BD40-335DF46848D3}"/>
              </a:ext>
            </a:extLst>
          </p:cNvPr>
          <p:cNvCxnSpPr>
            <a:cxnSpLocks/>
          </p:cNvCxnSpPr>
          <p:nvPr/>
        </p:nvCxnSpPr>
        <p:spPr>
          <a:xfrm>
            <a:off x="1882683" y="8431968"/>
            <a:ext cx="0" cy="3201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4" name="TextBox 63">
            <a:extLst>
              <a:ext uri="{FF2B5EF4-FFF2-40B4-BE49-F238E27FC236}">
                <a16:creationId xmlns:a16="http://schemas.microsoft.com/office/drawing/2014/main" id="{201701DE-9787-4C27-94F7-BCBC915655D4}"/>
              </a:ext>
            </a:extLst>
          </p:cNvPr>
          <p:cNvSpPr txBox="1"/>
          <p:nvPr/>
        </p:nvSpPr>
        <p:spPr>
          <a:xfrm>
            <a:off x="1894921" y="8475697"/>
            <a:ext cx="333377"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No</a:t>
            </a:r>
          </a:p>
        </p:txBody>
      </p:sp>
      <p:sp>
        <p:nvSpPr>
          <p:cNvPr id="69" name="TextBox 68">
            <a:extLst>
              <a:ext uri="{FF2B5EF4-FFF2-40B4-BE49-F238E27FC236}">
                <a16:creationId xmlns:a16="http://schemas.microsoft.com/office/drawing/2014/main" id="{9DABA9EF-FDAC-467E-BE4F-EF67C27800F9}"/>
              </a:ext>
            </a:extLst>
          </p:cNvPr>
          <p:cNvSpPr txBox="1"/>
          <p:nvPr/>
        </p:nvSpPr>
        <p:spPr>
          <a:xfrm>
            <a:off x="4376424" y="2130927"/>
            <a:ext cx="786781" cy="3693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If ‘yes’ to all questions</a:t>
            </a:r>
          </a:p>
        </p:txBody>
      </p:sp>
      <p:sp>
        <p:nvSpPr>
          <p:cNvPr id="72" name="TextBox 71">
            <a:extLst>
              <a:ext uri="{FF2B5EF4-FFF2-40B4-BE49-F238E27FC236}">
                <a16:creationId xmlns:a16="http://schemas.microsoft.com/office/drawing/2014/main" id="{45A03A1E-E16E-4F82-95A0-365D260FDEF3}"/>
              </a:ext>
            </a:extLst>
          </p:cNvPr>
          <p:cNvSpPr txBox="1"/>
          <p:nvPr/>
        </p:nvSpPr>
        <p:spPr>
          <a:xfrm>
            <a:off x="4396201" y="2715056"/>
            <a:ext cx="727304" cy="507831"/>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If ‘no’ to any question</a:t>
            </a:r>
          </a:p>
        </p:txBody>
      </p:sp>
      <p:cxnSp>
        <p:nvCxnSpPr>
          <p:cNvPr id="46" name="Straight Arrow Connector 45">
            <a:extLst>
              <a:ext uri="{FF2B5EF4-FFF2-40B4-BE49-F238E27FC236}">
                <a16:creationId xmlns:a16="http://schemas.microsoft.com/office/drawing/2014/main" id="{68F39659-CDA2-419F-B887-2ADFC63D92E3}"/>
              </a:ext>
            </a:extLst>
          </p:cNvPr>
          <p:cNvCxnSpPr>
            <a:cxnSpLocks/>
          </p:cNvCxnSpPr>
          <p:nvPr/>
        </p:nvCxnSpPr>
        <p:spPr>
          <a:xfrm flipH="1">
            <a:off x="2661957" y="7604654"/>
            <a:ext cx="535080" cy="3559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AB8EAAF2-8E22-4A90-96AB-95902E4E7486}"/>
              </a:ext>
            </a:extLst>
          </p:cNvPr>
          <p:cNvSpPr txBox="1"/>
          <p:nvPr/>
        </p:nvSpPr>
        <p:spPr>
          <a:xfrm>
            <a:off x="3033174" y="7679862"/>
            <a:ext cx="333377" cy="230832"/>
          </a:xfrm>
          <a:prstGeom prst="rect">
            <a:avLst/>
          </a:prstGeom>
          <a:noFill/>
        </p:spPr>
        <p:txBody>
          <a:bodyPr wrap="square" rtlCol="0">
            <a:spAutoFit/>
          </a:bodyPr>
          <a:lstStyle/>
          <a:p>
            <a:r>
              <a:rPr lang="en-GB" sz="900" dirty="0">
                <a:latin typeface="Arial" panose="020B0604020202020204" pitchFamily="34" charset="0"/>
                <a:cs typeface="Arial" panose="020B0604020202020204" pitchFamily="34" charset="0"/>
              </a:rPr>
              <a:t>No</a:t>
            </a:r>
          </a:p>
        </p:txBody>
      </p:sp>
    </p:spTree>
    <p:extLst>
      <p:ext uri="{BB962C8B-B14F-4D97-AF65-F5344CB8AC3E}">
        <p14:creationId xmlns:p14="http://schemas.microsoft.com/office/powerpoint/2010/main" val="32889404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4A1D9A44E13A946B9C73AAAA143A1F6" ma:contentTypeVersion="12" ma:contentTypeDescription="Create a new document." ma:contentTypeScope="" ma:versionID="d939b01b20355083aed4ce3bf47c1d4f">
  <xsd:schema xmlns:xsd="http://www.w3.org/2001/XMLSchema" xmlns:xs="http://www.w3.org/2001/XMLSchema" xmlns:p="http://schemas.microsoft.com/office/2006/metadata/properties" xmlns:ns3="6b4d4b00-6536-4cfd-b4ad-11c0cbbadb39" xmlns:ns4="5d7d40cb-e7ab-4e2f-b9e0-9cdb4b5ef219" targetNamespace="http://schemas.microsoft.com/office/2006/metadata/properties" ma:root="true" ma:fieldsID="cde26ee39a8eeb583156ccb58f6cb1c6" ns3:_="" ns4:_="">
    <xsd:import namespace="6b4d4b00-6536-4cfd-b4ad-11c0cbbadb39"/>
    <xsd:import namespace="5d7d40cb-e7ab-4e2f-b9e0-9cdb4b5ef219"/>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4d4b00-6536-4cfd-b4ad-11c0cbbadb3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7d40cb-e7ab-4e2f-b9e0-9cdb4b5ef219"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SharingHintHash" ma:index="13"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973A24-BDAB-44E7-85D2-76A0A53ACD76}">
  <ds:schemaRefs>
    <ds:schemaRef ds:uri="http://schemas.microsoft.com/sharepoint/v3/contenttype/forms"/>
  </ds:schemaRefs>
</ds:datastoreItem>
</file>

<file path=customXml/itemProps2.xml><?xml version="1.0" encoding="utf-8"?>
<ds:datastoreItem xmlns:ds="http://schemas.openxmlformats.org/officeDocument/2006/customXml" ds:itemID="{BC00722C-E2AE-4DEA-9BE0-C13CF69EC728}">
  <ds:schemaRefs>
    <ds:schemaRef ds:uri="http://schemas.microsoft.com/office/infopath/2007/PartnerControls"/>
    <ds:schemaRef ds:uri="http://purl.org/dc/elements/1.1/"/>
    <ds:schemaRef ds:uri="http://schemas.microsoft.com/office/2006/metadata/properties"/>
    <ds:schemaRef ds:uri="http://purl.org/dc/terms/"/>
    <ds:schemaRef ds:uri="5d7d40cb-e7ab-4e2f-b9e0-9cdb4b5ef219"/>
    <ds:schemaRef ds:uri="http://schemas.openxmlformats.org/package/2006/metadata/core-properties"/>
    <ds:schemaRef ds:uri="http://schemas.microsoft.com/office/2006/documentManagement/types"/>
    <ds:schemaRef ds:uri="6b4d4b00-6536-4cfd-b4ad-11c0cbbadb39"/>
    <ds:schemaRef ds:uri="http://www.w3.org/XML/1998/namespace"/>
    <ds:schemaRef ds:uri="http://purl.org/dc/dcmitype/"/>
  </ds:schemaRefs>
</ds:datastoreItem>
</file>

<file path=customXml/itemProps3.xml><?xml version="1.0" encoding="utf-8"?>
<ds:datastoreItem xmlns:ds="http://schemas.openxmlformats.org/officeDocument/2006/customXml" ds:itemID="{34315024-8045-4535-B59C-99710BA45C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4d4b00-6536-4cfd-b4ad-11c0cbbadb39"/>
    <ds:schemaRef ds:uri="5d7d40cb-e7ab-4e2f-b9e0-9cdb4b5ef2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375</TotalTime>
  <Words>467</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Wiltshire Council CME1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Allen, Karen</dc:creator>
  <cp:lastModifiedBy>Williams, Alison</cp:lastModifiedBy>
  <cp:revision>2</cp:revision>
  <dcterms:created xsi:type="dcterms:W3CDTF">2020-06-18T16:00:58Z</dcterms:created>
  <dcterms:modified xsi:type="dcterms:W3CDTF">2020-07-01T11:14:42Z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0x010100E4A1D9A44E13A946B9C73AAAA143A1F6</vt:lpwstr>
  </property>
</Properties>
</file>