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8" r:id="rId2"/>
    <p:sldId id="266" r:id="rId3"/>
    <p:sldId id="272" r:id="rId4"/>
    <p:sldId id="264" r:id="rId5"/>
    <p:sldId id="268" r:id="rId6"/>
    <p:sldId id="262" r:id="rId7"/>
    <p:sldId id="273" r:id="rId8"/>
    <p:sldId id="269" r:id="rId9"/>
    <p:sldId id="270" r:id="rId10"/>
    <p:sldId id="274" r:id="rId11"/>
    <p:sldId id="265" r:id="rId12"/>
    <p:sldId id="271" r:id="rId13"/>
    <p:sldId id="263" r:id="rId14"/>
    <p:sldId id="259" r:id="rId15"/>
    <p:sldId id="267" r:id="rId16"/>
    <p:sldId id="261" r:id="rId17"/>
    <p:sldId id="275" r:id="rId1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varScale="1">
        <p:scale>
          <a:sx n="88" d="100"/>
          <a:sy n="88" d="100"/>
        </p:scale>
        <p:origin x="45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74E1C3-A2F7-42D6-A33B-A1A02ACC2BEB}" type="datetimeFigureOut">
              <a:rPr lang="en-GB" smtClean="0"/>
              <a:t>17/09/2023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331889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74E1C3-A2F7-42D6-A33B-A1A02ACC2BEB}" type="datetimeFigureOut">
              <a:rPr lang="en-GB" smtClean="0"/>
              <a:t>17/09/2023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2029050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74E1C3-A2F7-42D6-A33B-A1A02ACC2BEB}" type="datetimeFigureOut">
              <a:rPr lang="en-GB" smtClean="0"/>
              <a:t>17/09/2023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F5890A-23E4-4B87-87A1-A4A1F1B8CD53}"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21290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74E1C3-A2F7-42D6-A33B-A1A02ACC2BEB}" type="datetimeFigureOut">
              <a:rPr lang="en-GB" smtClean="0"/>
              <a:t>17/09/2023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3395874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74E1C3-A2F7-42D6-A33B-A1A02ACC2BEB}" type="datetimeFigureOut">
              <a:rPr lang="en-GB" smtClean="0"/>
              <a:t>17/09/2023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F5890A-23E4-4B87-87A1-A4A1F1B8CD5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92419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74E1C3-A2F7-42D6-A33B-A1A02ACC2BEB}" type="datetimeFigureOut">
              <a:rPr lang="en-GB" smtClean="0"/>
              <a:t>17/09/2023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2943267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74E1C3-A2F7-42D6-A33B-A1A02ACC2BEB}" type="datetimeFigureOut">
              <a:rPr lang="en-GB" smtClean="0"/>
              <a:t>17/09/2023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2039180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74E1C3-A2F7-42D6-A33B-A1A02ACC2BEB}" type="datetimeFigureOut">
              <a:rPr lang="en-GB" smtClean="0"/>
              <a:t>17/09/2023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409224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74E1C3-A2F7-42D6-A33B-A1A02ACC2BEB}" type="datetimeFigureOut">
              <a:rPr lang="en-GB" smtClean="0"/>
              <a:t>17/09/2023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777023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74E1C3-A2F7-42D6-A33B-A1A02ACC2BEB}" type="datetimeFigureOut">
              <a:rPr lang="en-GB" smtClean="0"/>
              <a:t>17/09/2023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1147818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74E1C3-A2F7-42D6-A33B-A1A02ACC2BEB}" type="datetimeFigureOut">
              <a:rPr lang="en-GB" smtClean="0"/>
              <a:t>17/09/2023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1190179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74E1C3-A2F7-42D6-A33B-A1A02ACC2BEB}" type="datetimeFigureOut">
              <a:rPr lang="en-GB" smtClean="0"/>
              <a:t>17/09/2023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3542277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74E1C3-A2F7-42D6-A33B-A1A02ACC2BEB}" type="datetimeFigureOut">
              <a:rPr lang="en-GB" smtClean="0"/>
              <a:t>17/09/2023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2436436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74E1C3-A2F7-42D6-A33B-A1A02ACC2BEB}" type="datetimeFigureOut">
              <a:rPr lang="en-GB" smtClean="0"/>
              <a:t>17/09/2023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100323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74E1C3-A2F7-42D6-A33B-A1A02ACC2BEB}" type="datetimeFigureOut">
              <a:rPr lang="en-GB" smtClean="0"/>
              <a:t>17/09/2023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3322649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474E1C3-A2F7-42D6-A33B-A1A02ACC2BEB}" type="datetimeFigureOut">
              <a:rPr lang="en-GB" smtClean="0"/>
              <a:t>17/09/2023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F5890A-23E4-4B87-87A1-A4A1F1B8CD53}" type="slidenum">
              <a:rPr lang="en-GB" smtClean="0"/>
              <a:t>‹#›</a:t>
            </a:fld>
            <a:endParaRPr lang="en-GB"/>
          </a:p>
        </p:txBody>
      </p:sp>
    </p:spTree>
    <p:extLst>
      <p:ext uri="{BB962C8B-B14F-4D97-AF65-F5344CB8AC3E}">
        <p14:creationId xmlns:p14="http://schemas.microsoft.com/office/powerpoint/2010/main" val="2402939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474E1C3-A2F7-42D6-A33B-A1A02ACC2BEB}" type="datetimeFigureOut">
              <a:rPr lang="en-GB" smtClean="0"/>
              <a:t>17/09/2023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6F5890A-23E4-4B87-87A1-A4A1F1B8CD53}" type="slidenum">
              <a:rPr lang="en-GB" smtClean="0"/>
              <a:t>‹#›</a:t>
            </a:fld>
            <a:endParaRPr lang="en-GB"/>
          </a:p>
        </p:txBody>
      </p:sp>
    </p:spTree>
    <p:extLst>
      <p:ext uri="{BB962C8B-B14F-4D97-AF65-F5344CB8AC3E}">
        <p14:creationId xmlns:p14="http://schemas.microsoft.com/office/powerpoint/2010/main" val="270361621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jhillier@newtontony.wilts.sch.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rgbClr val="7030A0"/>
                </a:solidFill>
              </a:rPr>
              <a:t>Squirrels</a:t>
            </a:r>
            <a:br>
              <a:rPr lang="en-US" dirty="0" smtClean="0">
                <a:solidFill>
                  <a:srgbClr val="7030A0"/>
                </a:solidFill>
              </a:rPr>
            </a:br>
            <a:r>
              <a:rPr lang="en-US" dirty="0" smtClean="0">
                <a:solidFill>
                  <a:srgbClr val="7030A0"/>
                </a:solidFill>
              </a:rPr>
              <a:t>Year 3/4 Curriculum Meeting 2023</a:t>
            </a:r>
            <a:endParaRPr lang="en-GB" dirty="0">
              <a:solidFill>
                <a:srgbClr val="7030A0"/>
              </a:solidFill>
            </a:endParaRPr>
          </a:p>
        </p:txBody>
      </p:sp>
    </p:spTree>
    <p:extLst>
      <p:ext uri="{BB962C8B-B14F-4D97-AF65-F5344CB8AC3E}">
        <p14:creationId xmlns:p14="http://schemas.microsoft.com/office/powerpoint/2010/main" val="3373452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4400" u="sng" dirty="0" smtClean="0"/>
              <a:t>Handwriting</a:t>
            </a:r>
          </a:p>
          <a:p>
            <a:r>
              <a:rPr lang="en-GB" sz="2000" dirty="0" smtClean="0"/>
              <a:t>Handwriting will be taught in school.</a:t>
            </a:r>
          </a:p>
          <a:p>
            <a:r>
              <a:rPr lang="en-GB" sz="2000" dirty="0" smtClean="0"/>
              <a:t>If your child brings a handwriting sheet home please could you encourage them to complete it.</a:t>
            </a:r>
            <a:endParaRPr lang="en-GB" sz="2000" dirty="0"/>
          </a:p>
          <a:p>
            <a:endParaRPr lang="en-GB" sz="4400" dirty="0"/>
          </a:p>
        </p:txBody>
      </p:sp>
    </p:spTree>
    <p:extLst>
      <p:ext uri="{BB962C8B-B14F-4D97-AF65-F5344CB8AC3E}">
        <p14:creationId xmlns:p14="http://schemas.microsoft.com/office/powerpoint/2010/main" val="2447707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6756" y="365125"/>
            <a:ext cx="9344135" cy="673453"/>
          </a:xfrm>
        </p:spPr>
        <p:txBody>
          <a:bodyPr>
            <a:noAutofit/>
          </a:bodyPr>
          <a:lstStyle/>
          <a:p>
            <a:r>
              <a:rPr lang="en-GB" sz="3600" dirty="0" smtClean="0">
                <a:latin typeface="Rockwell" pitchFamily="18" charset="0"/>
              </a:rPr>
              <a:t>Maths </a:t>
            </a:r>
            <a:r>
              <a:rPr lang="en-GB" dirty="0" smtClean="0">
                <a:latin typeface="Rockwell" pitchFamily="18" charset="0"/>
              </a:rPr>
              <a:t>- </a:t>
            </a:r>
            <a:r>
              <a:rPr lang="en-GB" sz="3600" dirty="0" smtClean="0">
                <a:latin typeface="Rockwell" pitchFamily="18" charset="0"/>
              </a:rPr>
              <a:t>How is it taught?</a:t>
            </a:r>
            <a:endParaRPr lang="en-GB" sz="3600" dirty="0">
              <a:latin typeface="Rockwell" pitchFamily="18" charset="0"/>
            </a:endParaRPr>
          </a:p>
        </p:txBody>
      </p:sp>
      <p:sp>
        <p:nvSpPr>
          <p:cNvPr id="3" name="Content Placeholder 2"/>
          <p:cNvSpPr>
            <a:spLocks noGrp="1"/>
          </p:cNvSpPr>
          <p:nvPr>
            <p:ph idx="1"/>
          </p:nvPr>
        </p:nvSpPr>
        <p:spPr>
          <a:xfrm>
            <a:off x="530578" y="1512710"/>
            <a:ext cx="10823222" cy="5238045"/>
          </a:xfrm>
        </p:spPr>
        <p:txBody>
          <a:bodyPr>
            <a:normAutofit/>
          </a:bodyPr>
          <a:lstStyle/>
          <a:p>
            <a:r>
              <a:rPr lang="en-GB" sz="3600" dirty="0" smtClean="0">
                <a:latin typeface="Rockwell" pitchFamily="18" charset="0"/>
              </a:rPr>
              <a:t>Small group work / differentiated tasks</a:t>
            </a:r>
          </a:p>
          <a:p>
            <a:r>
              <a:rPr lang="en-GB" sz="3600" dirty="0" smtClean="0">
                <a:latin typeface="Rockwell" pitchFamily="18" charset="0"/>
              </a:rPr>
              <a:t>Practical (use of concrete objects if needed)</a:t>
            </a:r>
          </a:p>
          <a:p>
            <a:r>
              <a:rPr lang="en-GB" sz="3600" dirty="0" smtClean="0">
                <a:latin typeface="Rockwell" pitchFamily="18" charset="0"/>
              </a:rPr>
              <a:t>Meaningful contexts – everyday maths</a:t>
            </a:r>
          </a:p>
          <a:p>
            <a:r>
              <a:rPr lang="en-GB" sz="3600" dirty="0" smtClean="0">
                <a:latin typeface="Rockwell" pitchFamily="18" charset="0"/>
              </a:rPr>
              <a:t>Develop maths language – through questioning and stem sentences. Working wall vocab.</a:t>
            </a:r>
          </a:p>
          <a:p>
            <a:r>
              <a:rPr lang="en-GB" sz="3600" dirty="0" smtClean="0">
                <a:latin typeface="Rockwell" pitchFamily="18" charset="0"/>
              </a:rPr>
              <a:t>Reasoning/ Problem solving.</a:t>
            </a:r>
          </a:p>
          <a:p>
            <a:r>
              <a:rPr lang="en-GB" sz="3600" dirty="0" smtClean="0">
                <a:latin typeface="Rockwell" pitchFamily="18" charset="0"/>
              </a:rPr>
              <a:t>Mastery tasks  - readily available every lesson to extend learning.</a:t>
            </a:r>
            <a:endParaRPr lang="en-GB" sz="3600" dirty="0">
              <a:latin typeface="Rockwell" pitchFamily="18" charset="0"/>
            </a:endParaRPr>
          </a:p>
        </p:txBody>
      </p:sp>
      <p:sp>
        <p:nvSpPr>
          <p:cNvPr id="4" name="AutoShape 2" descr="Image result for maths clipart"/>
          <p:cNvSpPr>
            <a:spLocks noChangeAspect="1" noChangeArrowheads="1"/>
          </p:cNvSpPr>
          <p:nvPr/>
        </p:nvSpPr>
        <p:spPr bwMode="auto">
          <a:xfrm>
            <a:off x="7886700" y="4109244"/>
            <a:ext cx="16002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81953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Times tables</a:t>
            </a:r>
            <a:endParaRPr lang="en-GB" dirty="0"/>
          </a:p>
        </p:txBody>
      </p:sp>
      <p:sp>
        <p:nvSpPr>
          <p:cNvPr id="3" name="Content Placeholder 2"/>
          <p:cNvSpPr>
            <a:spLocks noGrp="1"/>
          </p:cNvSpPr>
          <p:nvPr>
            <p:ph idx="1"/>
          </p:nvPr>
        </p:nvSpPr>
        <p:spPr/>
        <p:txBody>
          <a:bodyPr/>
          <a:lstStyle/>
          <a:p>
            <a:r>
              <a:rPr lang="en-GB" dirty="0" smtClean="0"/>
              <a:t>At the end of Year 4 the government have a times tables assessment that all year 4s will have to take part in.</a:t>
            </a:r>
          </a:p>
          <a:p>
            <a:r>
              <a:rPr lang="en-GB" dirty="0" smtClean="0"/>
              <a:t>All tables up to 12x12 will be in this assessment.</a:t>
            </a:r>
          </a:p>
          <a:p>
            <a:r>
              <a:rPr lang="en-GB" dirty="0" smtClean="0"/>
              <a:t>We start teaching </a:t>
            </a:r>
            <a:r>
              <a:rPr lang="en-GB" dirty="0" smtClean="0"/>
              <a:t>children</a:t>
            </a:r>
            <a:r>
              <a:rPr lang="en-GB" dirty="0" smtClean="0"/>
              <a:t> </a:t>
            </a:r>
            <a:r>
              <a:rPr lang="en-GB" dirty="0" smtClean="0"/>
              <a:t>in Year 3 using a daily booklet.</a:t>
            </a:r>
            <a:endParaRPr lang="en-GB" dirty="0"/>
          </a:p>
        </p:txBody>
      </p:sp>
    </p:spTree>
    <p:extLst>
      <p:ext uri="{BB962C8B-B14F-4D97-AF65-F5344CB8AC3E}">
        <p14:creationId xmlns:p14="http://schemas.microsoft.com/office/powerpoint/2010/main" val="2089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3815" y="69669"/>
            <a:ext cx="6169558" cy="598311"/>
          </a:xfrm>
        </p:spPr>
        <p:txBody>
          <a:bodyPr>
            <a:normAutofit fontScale="90000"/>
          </a:bodyPr>
          <a:lstStyle/>
          <a:p>
            <a:r>
              <a:rPr lang="en-GB" b="1" dirty="0">
                <a:latin typeface="Arial" panose="020B0604020202020204" pitchFamily="34" charset="0"/>
                <a:ea typeface="Times New Roman" panose="02020603050405020304" pitchFamily="18" charset="0"/>
                <a:cs typeface="Times New Roman" panose="02020603050405020304" pitchFamily="18" charset="0"/>
              </a:rPr>
              <a:t>Home Learning </a:t>
            </a:r>
            <a:r>
              <a:rPr lang="en-GB" sz="3200" dirty="0">
                <a:latin typeface="Calibri" panose="020F0502020204030204" pitchFamily="34" charset="0"/>
                <a:ea typeface="Times New Roman" panose="02020603050405020304" pitchFamily="18" charset="0"/>
                <a:cs typeface="Times New Roman" panose="02020603050405020304" pitchFamily="18" charset="0"/>
              </a:rPr>
              <a:t/>
            </a:r>
            <a:br>
              <a:rPr lang="en-GB" sz="3200" dirty="0">
                <a:latin typeface="Calibri" panose="020F0502020204030204" pitchFamily="34" charset="0"/>
                <a:ea typeface="Times New Roman" panose="02020603050405020304" pitchFamily="18" charset="0"/>
                <a:cs typeface="Times New Roman" panose="02020603050405020304" pitchFamily="18" charset="0"/>
              </a:rPr>
            </a:br>
            <a:endParaRPr lang="en-GB" dirty="0"/>
          </a:p>
        </p:txBody>
      </p:sp>
      <p:sp>
        <p:nvSpPr>
          <p:cNvPr id="6" name="Rectangle 5"/>
          <p:cNvSpPr/>
          <p:nvPr/>
        </p:nvSpPr>
        <p:spPr>
          <a:xfrm>
            <a:off x="153530" y="667980"/>
            <a:ext cx="11074400" cy="6586418"/>
          </a:xfrm>
          <a:prstGeom prst="rect">
            <a:avLst/>
          </a:prstGeom>
        </p:spPr>
        <p:txBody>
          <a:bodyPr wrap="square">
            <a:spAutoFit/>
          </a:bodyPr>
          <a:lstStyle/>
          <a:p>
            <a:pPr>
              <a:lnSpc>
                <a:spcPct val="115000"/>
              </a:lnSpc>
              <a:spcAft>
                <a:spcPts val="0"/>
              </a:spcAft>
            </a:pPr>
            <a:r>
              <a:rPr lang="en-GB" sz="1200" dirty="0">
                <a:latin typeface="Arial" panose="020B0604020202020204" pitchFamily="34" charset="0"/>
                <a:ea typeface="Times New Roman" panose="02020603050405020304" pitchFamily="18" charset="0"/>
                <a:cs typeface="Times New Roman" panose="02020603050405020304" pitchFamily="18" charset="0"/>
              </a:rPr>
              <a:t> </a:t>
            </a:r>
            <a:r>
              <a:rPr lang="en-GB" sz="2000" dirty="0" smtClean="0">
                <a:latin typeface="Arial" panose="020B0604020202020204" pitchFamily="34" charset="0"/>
                <a:ea typeface="Times New Roman" panose="02020603050405020304" pitchFamily="18" charset="0"/>
                <a:cs typeface="Times New Roman" panose="02020603050405020304" pitchFamily="18" charset="0"/>
              </a:rPr>
              <a:t>Home </a:t>
            </a:r>
            <a:r>
              <a:rPr lang="en-GB" sz="2000" dirty="0">
                <a:latin typeface="Arial" panose="020B0604020202020204" pitchFamily="34" charset="0"/>
                <a:ea typeface="Times New Roman" panose="02020603050405020304" pitchFamily="18" charset="0"/>
                <a:cs typeface="Times New Roman" panose="02020603050405020304" pitchFamily="18" charset="0"/>
              </a:rPr>
              <a:t>learning will be set </a:t>
            </a:r>
            <a:r>
              <a:rPr lang="en-GB" sz="2000" dirty="0" smtClean="0">
                <a:latin typeface="Arial" panose="020B0604020202020204" pitchFamily="34" charset="0"/>
                <a:ea typeface="Times New Roman" panose="02020603050405020304" pitchFamily="18" charset="0"/>
                <a:cs typeface="Times New Roman" panose="02020603050405020304" pitchFamily="18" charset="0"/>
              </a:rPr>
              <a:t>on </a:t>
            </a:r>
            <a:r>
              <a:rPr lang="en-GB" sz="2000" dirty="0">
                <a:latin typeface="Arial" panose="020B0604020202020204" pitchFamily="34" charset="0"/>
                <a:ea typeface="Times New Roman" panose="02020603050405020304" pitchFamily="18" charset="0"/>
                <a:cs typeface="Times New Roman" panose="02020603050405020304" pitchFamily="18" charset="0"/>
              </a:rPr>
              <a:t>Fridays and should be completed by Thursday of the </a:t>
            </a:r>
            <a:endParaRPr lang="en-GB" sz="2000" dirty="0" smtClean="0">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2000" dirty="0" smtClean="0">
                <a:latin typeface="Arial" panose="020B0604020202020204" pitchFamily="34" charset="0"/>
                <a:ea typeface="Times New Roman" panose="02020603050405020304" pitchFamily="18" charset="0"/>
                <a:cs typeface="Times New Roman" panose="02020603050405020304" pitchFamily="18" charset="0"/>
              </a:rPr>
              <a:t>following </a:t>
            </a:r>
            <a:r>
              <a:rPr lang="en-GB" sz="2000" dirty="0">
                <a:latin typeface="Arial" panose="020B0604020202020204" pitchFamily="34" charset="0"/>
                <a:ea typeface="Times New Roman" panose="02020603050405020304" pitchFamily="18" charset="0"/>
                <a:cs typeface="Times New Roman" panose="02020603050405020304" pitchFamily="18" charset="0"/>
              </a:rPr>
              <a:t>week</a:t>
            </a:r>
            <a:r>
              <a:rPr lang="en-GB" sz="2000" dirty="0" smtClean="0">
                <a:latin typeface="Arial" panose="020B0604020202020204" pitchFamily="34" charset="0"/>
                <a:ea typeface="Times New Roman" panose="02020603050405020304" pitchFamily="18" charset="0"/>
                <a:cs typeface="Times New Roman" panose="02020603050405020304" pitchFamily="18" charset="0"/>
              </a:rPr>
              <a:t>. </a:t>
            </a:r>
            <a:r>
              <a:rPr lang="en-GB" sz="2000" dirty="0">
                <a:latin typeface="Arial" panose="020B0604020202020204" pitchFamily="34" charset="0"/>
                <a:ea typeface="Times New Roman" panose="02020603050405020304" pitchFamily="18" charset="0"/>
                <a:cs typeface="Times New Roman" panose="02020603050405020304" pitchFamily="18" charset="0"/>
              </a:rPr>
              <a:t> </a:t>
            </a:r>
            <a:r>
              <a:rPr lang="en-GB" sz="2000" b="1" i="1" dirty="0" smtClean="0">
                <a:latin typeface="Arial" panose="020B0604020202020204" pitchFamily="34" charset="0"/>
                <a:ea typeface="Times New Roman" panose="02020603050405020304" pitchFamily="18" charset="0"/>
                <a:cs typeface="Times New Roman" panose="02020603050405020304" pitchFamily="18" charset="0"/>
              </a:rPr>
              <a:t>If </a:t>
            </a:r>
            <a:r>
              <a:rPr lang="en-GB" sz="2000" b="1" i="1" dirty="0">
                <a:latin typeface="Arial" panose="020B0604020202020204" pitchFamily="34" charset="0"/>
                <a:ea typeface="Times New Roman" panose="02020603050405020304" pitchFamily="18" charset="0"/>
                <a:cs typeface="Times New Roman" panose="02020603050405020304" pitchFamily="18" charset="0"/>
              </a:rPr>
              <a:t>children have difficulty completing online home learning at home – they have the opportunity </a:t>
            </a:r>
            <a:r>
              <a:rPr lang="en-GB" sz="2000" b="1" i="1" dirty="0" smtClean="0">
                <a:latin typeface="Arial" panose="020B0604020202020204" pitchFamily="34" charset="0"/>
                <a:ea typeface="Times New Roman" panose="02020603050405020304" pitchFamily="18" charset="0"/>
                <a:cs typeface="Times New Roman" panose="02020603050405020304" pitchFamily="18" charset="0"/>
              </a:rPr>
              <a:t>use the </a:t>
            </a:r>
            <a:r>
              <a:rPr lang="en-GB" sz="2000" b="1" i="1" dirty="0" err="1">
                <a:latin typeface="Arial" panose="020B0604020202020204" pitchFamily="34" charset="0"/>
                <a:ea typeface="Times New Roman" panose="02020603050405020304" pitchFamily="18" charset="0"/>
                <a:cs typeface="Times New Roman" panose="02020603050405020304" pitchFamily="18" charset="0"/>
              </a:rPr>
              <a:t>i</a:t>
            </a:r>
            <a:r>
              <a:rPr lang="en-GB" sz="2000" b="1" i="1" dirty="0" err="1" smtClean="0">
                <a:latin typeface="Arial" panose="020B0604020202020204" pitchFamily="34" charset="0"/>
                <a:ea typeface="Times New Roman" panose="02020603050405020304" pitchFamily="18" charset="0"/>
                <a:cs typeface="Times New Roman" panose="02020603050405020304" pitchFamily="18" charset="0"/>
              </a:rPr>
              <a:t>pads</a:t>
            </a:r>
            <a:r>
              <a:rPr lang="en-GB" sz="2000" b="1" i="1" dirty="0" smtClean="0">
                <a:latin typeface="Arial" panose="020B0604020202020204" pitchFamily="34" charset="0"/>
                <a:ea typeface="Times New Roman" panose="02020603050405020304" pitchFamily="18" charset="0"/>
                <a:cs typeface="Times New Roman" panose="02020603050405020304" pitchFamily="18" charset="0"/>
              </a:rPr>
              <a:t> at any break or lunchtime.</a:t>
            </a:r>
          </a:p>
          <a:p>
            <a:pPr>
              <a:lnSpc>
                <a:spcPct val="115000"/>
              </a:lnSpc>
              <a:spcAft>
                <a:spcPts val="0"/>
              </a:spcAft>
            </a:pPr>
            <a:endParaRPr lang="en-GB" sz="20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20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Spellings</a:t>
            </a:r>
            <a:r>
              <a:rPr lang="en-GB" sz="2000" dirty="0">
                <a:latin typeface="Arial" panose="020B0604020202020204" pitchFamily="34" charset="0"/>
                <a:ea typeface="Times New Roman" panose="02020603050405020304" pitchFamily="18" charset="0"/>
                <a:cs typeface="Times New Roman" panose="02020603050405020304" pitchFamily="18" charset="0"/>
              </a:rPr>
              <a:t> </a:t>
            </a:r>
            <a:r>
              <a:rPr lang="en-GB" sz="2000" b="1" dirty="0">
                <a:latin typeface="Arial" panose="020B0604020202020204" pitchFamily="34" charset="0"/>
                <a:ea typeface="Times New Roman" panose="02020603050405020304" pitchFamily="18" charset="0"/>
                <a:cs typeface="Times New Roman" panose="02020603050405020304" pitchFamily="18" charset="0"/>
              </a:rPr>
              <a:t>(Spelling Frame)</a:t>
            </a:r>
            <a:r>
              <a:rPr lang="en-GB" sz="2000" dirty="0">
                <a:latin typeface="Arial" panose="020B0604020202020204" pitchFamily="34" charset="0"/>
                <a:ea typeface="Times New Roman" panose="02020603050405020304" pitchFamily="18" charset="0"/>
                <a:cs typeface="Times New Roman" panose="02020603050405020304" pitchFamily="18" charset="0"/>
              </a:rPr>
              <a:t> </a:t>
            </a:r>
            <a:endParaRPr lang="en-GB" sz="2000" dirty="0" smtClean="0">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2000" b="1" dirty="0" smtClean="0">
                <a:solidFill>
                  <a:srgbClr val="0070C0"/>
                </a:solidFill>
                <a:latin typeface="Arial" panose="020B0604020202020204" pitchFamily="34" charset="0"/>
                <a:ea typeface="Times New Roman" panose="02020603050405020304" pitchFamily="18" charset="0"/>
                <a:cs typeface="Times New Roman" panose="02020603050405020304" pitchFamily="18" charset="0"/>
              </a:rPr>
              <a:t>Maths</a:t>
            </a:r>
            <a:r>
              <a:rPr lang="en-GB" sz="2000" b="1" dirty="0" smtClean="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en-GB" sz="2000" b="1" dirty="0" smtClean="0">
                <a:latin typeface="Arial" panose="020B0604020202020204" pitchFamily="34" charset="0"/>
                <a:ea typeface="Times New Roman" panose="02020603050405020304" pitchFamily="18" charset="0"/>
                <a:cs typeface="Times New Roman" panose="02020603050405020304" pitchFamily="18" charset="0"/>
              </a:rPr>
              <a:t>(</a:t>
            </a:r>
            <a:r>
              <a:rPr lang="en-GB" sz="2000" b="1" dirty="0" err="1" smtClean="0">
                <a:latin typeface="Arial" panose="020B0604020202020204" pitchFamily="34" charset="0"/>
                <a:ea typeface="Times New Roman" panose="02020603050405020304" pitchFamily="18" charset="0"/>
                <a:cs typeface="Times New Roman" panose="02020603050405020304" pitchFamily="18" charset="0"/>
              </a:rPr>
              <a:t>Mathletics</a:t>
            </a:r>
            <a:r>
              <a:rPr lang="en-GB" sz="2000" b="1" dirty="0" smtClean="0">
                <a:latin typeface="Arial" panose="020B0604020202020204" pitchFamily="34" charset="0"/>
                <a:ea typeface="Times New Roman" panose="02020603050405020304" pitchFamily="18" charset="0"/>
                <a:cs typeface="Times New Roman" panose="02020603050405020304" pitchFamily="18" charset="0"/>
              </a:rPr>
              <a:t>)</a:t>
            </a:r>
          </a:p>
          <a:p>
            <a:pPr>
              <a:lnSpc>
                <a:spcPct val="115000"/>
              </a:lnSpc>
              <a:spcAft>
                <a:spcPts val="0"/>
              </a:spcAft>
            </a:pPr>
            <a:r>
              <a:rPr lang="en-GB" sz="2000" b="1" dirty="0" smtClean="0">
                <a:solidFill>
                  <a:srgbClr val="0070C0"/>
                </a:solidFill>
                <a:latin typeface="Arial" panose="020B0604020202020204" pitchFamily="34" charset="0"/>
                <a:ea typeface="Times New Roman" panose="02020603050405020304" pitchFamily="18" charset="0"/>
                <a:cs typeface="Times New Roman" panose="02020603050405020304" pitchFamily="18" charset="0"/>
              </a:rPr>
              <a:t>Reading </a:t>
            </a:r>
            <a:r>
              <a:rPr lang="en-GB" sz="2000" dirty="0">
                <a:latin typeface="Arial" panose="020B0604020202020204" pitchFamily="34" charset="0"/>
                <a:ea typeface="Times New Roman" panose="02020603050405020304" pitchFamily="18" charset="0"/>
                <a:cs typeface="Times New Roman" panose="02020603050405020304" pitchFamily="18" charset="0"/>
              </a:rPr>
              <a:t>P</a:t>
            </a:r>
            <a:r>
              <a:rPr lang="en-GB" sz="2000" dirty="0" smtClean="0">
                <a:latin typeface="Arial" panose="020B0604020202020204" pitchFamily="34" charset="0"/>
                <a:ea typeface="Times New Roman" panose="02020603050405020304" pitchFamily="18" charset="0"/>
                <a:cs typeface="Times New Roman" panose="02020603050405020304" pitchFamily="18" charset="0"/>
              </a:rPr>
              <a:t>lease listen to your child read as much as possible – this shows that you value reading and encourages your child to read.  Reading also helps a child with their spellings and their English written work as we encourage them to “magpie” ideas from books.  Please can you sign their reading diaries when you hear them read.</a:t>
            </a:r>
          </a:p>
          <a:p>
            <a:pPr>
              <a:lnSpc>
                <a:spcPct val="115000"/>
              </a:lnSpc>
              <a:spcAft>
                <a:spcPts val="0"/>
              </a:spcAft>
            </a:pPr>
            <a:r>
              <a:rPr lang="en-GB" sz="2000" dirty="0" smtClean="0">
                <a:latin typeface="Arial" panose="020B0604020202020204" pitchFamily="34" charset="0"/>
                <a:ea typeface="Times New Roman" panose="02020603050405020304" pitchFamily="18" charset="0"/>
                <a:cs typeface="Times New Roman" panose="02020603050405020304" pitchFamily="18" charset="0"/>
              </a:rPr>
              <a:t>It is also important that children are still read to.  Listening to an adult read engages them in stories and helps them learn vocabulary that they might not come across in their own reading books.</a:t>
            </a:r>
          </a:p>
          <a:p>
            <a:pPr>
              <a:lnSpc>
                <a:spcPct val="115000"/>
              </a:lnSpc>
              <a:spcAft>
                <a:spcPts val="0"/>
              </a:spcAft>
            </a:pPr>
            <a:r>
              <a:rPr lang="en-GB" sz="2000" b="1" dirty="0" smtClean="0">
                <a:solidFill>
                  <a:srgbClr val="0070C0"/>
                </a:solidFill>
                <a:latin typeface="Arial" panose="020B0604020202020204" pitchFamily="34" charset="0"/>
                <a:ea typeface="Times New Roman" panose="02020603050405020304" pitchFamily="18" charset="0"/>
                <a:cs typeface="Times New Roman" panose="02020603050405020304" pitchFamily="18" charset="0"/>
              </a:rPr>
              <a:t>Other </a:t>
            </a:r>
            <a:r>
              <a:rPr lang="en-GB" sz="2000" dirty="0" smtClean="0">
                <a:latin typeface="Arial" panose="020B0604020202020204" pitchFamily="34" charset="0"/>
                <a:ea typeface="Times New Roman" panose="02020603050405020304" pitchFamily="18" charset="0"/>
                <a:cs typeface="Times New Roman" panose="02020603050405020304" pitchFamily="18" charset="0"/>
              </a:rPr>
              <a:t>– occasionally children might be given a poem to learn or another project to do over time.</a:t>
            </a:r>
            <a:endParaRPr lang="en-GB" sz="20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a:p>
            <a:endParaRPr lang="en-GB" sz="2000" b="1" dirty="0" smtClean="0">
              <a:latin typeface="Arial" panose="020B0604020202020204" pitchFamily="34" charset="0"/>
              <a:ea typeface="Times New Roman" panose="02020603050405020304" pitchFamily="18" charset="0"/>
            </a:endParaRPr>
          </a:p>
          <a:p>
            <a:r>
              <a:rPr lang="en-GB" sz="2000" b="1" dirty="0" smtClean="0">
                <a:latin typeface="Arial" panose="020B0604020202020204" pitchFamily="34" charset="0"/>
                <a:ea typeface="Times New Roman" panose="02020603050405020304" pitchFamily="18" charset="0"/>
              </a:rPr>
              <a:t>(</a:t>
            </a:r>
            <a:r>
              <a:rPr lang="en-GB" sz="2000" b="1" dirty="0">
                <a:latin typeface="Arial" panose="020B0604020202020204" pitchFamily="34" charset="0"/>
                <a:ea typeface="Times New Roman" panose="02020603050405020304" pitchFamily="18" charset="0"/>
              </a:rPr>
              <a:t>All login codes are stuck on the inside of the front cover of their </a:t>
            </a:r>
            <a:r>
              <a:rPr lang="en-GB" sz="2000" b="1" dirty="0" smtClean="0">
                <a:latin typeface="Arial" panose="020B0604020202020204" pitchFamily="34" charset="0"/>
                <a:ea typeface="Times New Roman" panose="02020603050405020304" pitchFamily="18" charset="0"/>
              </a:rPr>
              <a:t>communication books) </a:t>
            </a:r>
          </a:p>
          <a:p>
            <a:r>
              <a:rPr lang="en-GB" sz="2000" i="1" dirty="0" smtClean="0">
                <a:latin typeface="Arial" panose="020B0604020202020204" pitchFamily="34" charset="0"/>
                <a:ea typeface="Times New Roman" panose="02020603050405020304" pitchFamily="18" charset="0"/>
              </a:rPr>
              <a:t>All </a:t>
            </a:r>
            <a:r>
              <a:rPr lang="en-GB" sz="2000" i="1" dirty="0">
                <a:latin typeface="Arial" panose="020B0604020202020204" pitchFamily="34" charset="0"/>
                <a:ea typeface="Times New Roman" panose="02020603050405020304" pitchFamily="18" charset="0"/>
              </a:rPr>
              <a:t>tasks support the learning in school so that most children should be able to complete them independently. </a:t>
            </a:r>
            <a:r>
              <a:rPr lang="en-GB" sz="2000" i="1" dirty="0" smtClean="0">
                <a:latin typeface="Arial" panose="020B0604020202020204" pitchFamily="34" charset="0"/>
                <a:ea typeface="Times New Roman" panose="02020603050405020304" pitchFamily="18" charset="0"/>
              </a:rPr>
              <a:t> Please ask if you are not sure about something.</a:t>
            </a:r>
          </a:p>
          <a:p>
            <a:endParaRPr lang="en-US" sz="2000" i="1" dirty="0">
              <a:latin typeface="Arial" panose="020B0604020202020204" pitchFamily="34" charset="0"/>
            </a:endParaRPr>
          </a:p>
        </p:txBody>
      </p:sp>
    </p:spTree>
    <p:extLst>
      <p:ext uri="{BB962C8B-B14F-4D97-AF65-F5344CB8AC3E}">
        <p14:creationId xmlns:p14="http://schemas.microsoft.com/office/powerpoint/2010/main" val="4087815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65033" y="3156506"/>
            <a:ext cx="2901807" cy="9865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17714" y="143051"/>
            <a:ext cx="9456863" cy="6153245"/>
          </a:xfrm>
        </p:spPr>
        <p:txBody>
          <a:bodyPr>
            <a:normAutofit/>
          </a:bodyPr>
          <a:lstStyle/>
          <a:p>
            <a:endParaRPr lang="en-GB" sz="2000" b="1" u="sng"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622" y="143051"/>
            <a:ext cx="9868630" cy="6607113"/>
          </a:xfrm>
          <a:prstGeom prst="rect">
            <a:avLst/>
          </a:prstGeom>
        </p:spPr>
      </p:pic>
    </p:spTree>
    <p:extLst>
      <p:ext uri="{BB962C8B-B14F-4D97-AF65-F5344CB8AC3E}">
        <p14:creationId xmlns:p14="http://schemas.microsoft.com/office/powerpoint/2010/main" val="2338721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349" y="31443"/>
            <a:ext cx="10223862" cy="6826557"/>
          </a:xfrm>
        </p:spPr>
      </p:pic>
    </p:spTree>
    <p:extLst>
      <p:ext uri="{BB962C8B-B14F-4D97-AF65-F5344CB8AC3E}">
        <p14:creationId xmlns:p14="http://schemas.microsoft.com/office/powerpoint/2010/main" val="666104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0800" y="365125"/>
            <a:ext cx="7493000" cy="447675"/>
          </a:xfrm>
        </p:spPr>
        <p:txBody>
          <a:bodyPr>
            <a:normAutofit fontScale="90000"/>
          </a:bodyPr>
          <a:lstStyle/>
          <a:p>
            <a:r>
              <a:rPr lang="en-GB" b="1" dirty="0"/>
              <a:t>Things to Remember</a:t>
            </a:r>
            <a:endParaRPr lang="en-GB" dirty="0"/>
          </a:p>
        </p:txBody>
      </p:sp>
      <p:sp>
        <p:nvSpPr>
          <p:cNvPr id="4" name="Rectangle 3"/>
          <p:cNvSpPr/>
          <p:nvPr/>
        </p:nvSpPr>
        <p:spPr>
          <a:xfrm>
            <a:off x="197072" y="812800"/>
            <a:ext cx="10070334" cy="5886740"/>
          </a:xfrm>
          <a:prstGeom prst="rect">
            <a:avLst/>
          </a:prstGeom>
        </p:spPr>
        <p:txBody>
          <a:bodyPr wrap="square">
            <a:spAutoFit/>
          </a:bodyPr>
          <a:lstStyle/>
          <a:p>
            <a:pPr marL="228600" lvl="0" indent="-228600">
              <a:lnSpc>
                <a:spcPct val="120000"/>
              </a:lnSpc>
              <a:spcBef>
                <a:spcPts val="1000"/>
              </a:spcBef>
              <a:buClr>
                <a:srgbClr val="B71E42"/>
              </a:buClr>
              <a:buSzPct val="100000"/>
              <a:buFont typeface="Arial" panose="020B0604020202020204" pitchFamily="34" charset="0"/>
              <a:buChar char="•"/>
            </a:pPr>
            <a:r>
              <a:rPr lang="en-GB" altLang="en-US" sz="2600" dirty="0" smtClean="0">
                <a:solidFill>
                  <a:prstClr val="black"/>
                </a:solidFill>
                <a:latin typeface="Gill Sans MT" panose="020B0502020104020203"/>
                <a:cs typeface="Arial" panose="020B0604020202020204" pitchFamily="34" charset="0"/>
              </a:rPr>
              <a:t>Pupils </a:t>
            </a:r>
            <a:r>
              <a:rPr lang="en-GB" altLang="en-US" sz="2600" dirty="0">
                <a:solidFill>
                  <a:prstClr val="black"/>
                </a:solidFill>
                <a:latin typeface="Gill Sans MT" panose="020B0502020104020203"/>
                <a:cs typeface="Arial" panose="020B0604020202020204" pitchFamily="34" charset="0"/>
              </a:rPr>
              <a:t>should only bring in essential </a:t>
            </a:r>
            <a:r>
              <a:rPr lang="en-GB" altLang="en-US" sz="2600" dirty="0" smtClean="0">
                <a:solidFill>
                  <a:prstClr val="black"/>
                </a:solidFill>
                <a:latin typeface="Gill Sans MT" panose="020B0502020104020203"/>
                <a:cs typeface="Arial" panose="020B0604020202020204" pitchFamily="34" charset="0"/>
              </a:rPr>
              <a:t>items </a:t>
            </a:r>
            <a:r>
              <a:rPr lang="en-GB" altLang="en-US" sz="2600" dirty="0">
                <a:solidFill>
                  <a:prstClr val="black"/>
                </a:solidFill>
                <a:latin typeface="Gill Sans MT" panose="020B0502020104020203"/>
                <a:cs typeface="Arial" panose="020B0604020202020204" pitchFamily="34" charset="0"/>
              </a:rPr>
              <a:t>(coats, water </a:t>
            </a:r>
            <a:r>
              <a:rPr lang="en-GB" altLang="en-US" sz="2600" dirty="0" smtClean="0">
                <a:solidFill>
                  <a:prstClr val="black"/>
                </a:solidFill>
                <a:latin typeface="Gill Sans MT" panose="020B0502020104020203"/>
                <a:cs typeface="Arial" panose="020B0604020202020204" pitchFamily="34" charset="0"/>
              </a:rPr>
              <a:t>bottles, </a:t>
            </a:r>
            <a:r>
              <a:rPr lang="en-GB" altLang="en-US" sz="2600" dirty="0">
                <a:solidFill>
                  <a:prstClr val="black"/>
                </a:solidFill>
                <a:latin typeface="Gill Sans MT" panose="020B0502020104020203"/>
                <a:cs typeface="Arial" panose="020B0604020202020204" pitchFamily="34" charset="0"/>
              </a:rPr>
              <a:t>pencil cases and packed lunch if they do not have school dinners</a:t>
            </a:r>
            <a:r>
              <a:rPr lang="en-GB" altLang="en-US" sz="2600" dirty="0" smtClean="0">
                <a:solidFill>
                  <a:prstClr val="black"/>
                </a:solidFill>
                <a:latin typeface="Gill Sans MT" panose="020B0502020104020203"/>
                <a:cs typeface="Arial" panose="020B0604020202020204" pitchFamily="34" charset="0"/>
              </a:rPr>
              <a:t>). Please do not bring in backpacks because these do not fit inside our lockers.</a:t>
            </a:r>
            <a:endParaRPr lang="en-GB" altLang="en-US" sz="2600" dirty="0">
              <a:solidFill>
                <a:srgbClr val="FF0000"/>
              </a:solidFill>
              <a:latin typeface="Gill Sans MT" panose="020B0502020104020203"/>
              <a:cs typeface="Arial" panose="020B0604020202020204" pitchFamily="34" charset="0"/>
            </a:endParaRPr>
          </a:p>
          <a:p>
            <a:pPr marL="228600" lvl="0" indent="-228600">
              <a:lnSpc>
                <a:spcPct val="120000"/>
              </a:lnSpc>
              <a:spcBef>
                <a:spcPts val="1000"/>
              </a:spcBef>
              <a:buClr>
                <a:srgbClr val="B71E42"/>
              </a:buClr>
              <a:buSzPct val="100000"/>
              <a:buFont typeface="Arial" panose="020B0604020202020204" pitchFamily="34" charset="0"/>
              <a:buChar char="•"/>
            </a:pPr>
            <a:r>
              <a:rPr lang="en-GB" altLang="en-US" sz="2600" dirty="0" smtClean="0">
                <a:solidFill>
                  <a:prstClr val="black"/>
                </a:solidFill>
                <a:latin typeface="Gill Sans MT" panose="020B0502020104020203"/>
                <a:cs typeface="Arial" panose="020B0604020202020204" pitchFamily="34" charset="0"/>
              </a:rPr>
              <a:t>We start our learning </a:t>
            </a:r>
            <a:r>
              <a:rPr lang="en-GB" altLang="en-US" sz="2600" dirty="0">
                <a:solidFill>
                  <a:prstClr val="black"/>
                </a:solidFill>
                <a:latin typeface="Gill Sans MT" panose="020B0502020104020203"/>
                <a:cs typeface="Arial" panose="020B0604020202020204" pitchFamily="34" charset="0"/>
              </a:rPr>
              <a:t>at </a:t>
            </a:r>
            <a:r>
              <a:rPr lang="en-GB" altLang="en-US" sz="2600" dirty="0" smtClean="0">
                <a:solidFill>
                  <a:prstClr val="black"/>
                </a:solidFill>
                <a:latin typeface="Gill Sans MT" panose="020B0502020104020203"/>
                <a:cs typeface="Arial" panose="020B0604020202020204" pitchFamily="34" charset="0"/>
              </a:rPr>
              <a:t>8:30am </a:t>
            </a:r>
            <a:r>
              <a:rPr lang="en-GB" altLang="en-US" sz="2600" dirty="0">
                <a:solidFill>
                  <a:prstClr val="black"/>
                </a:solidFill>
                <a:latin typeface="Gill Sans MT" panose="020B0502020104020203"/>
                <a:cs typeface="Arial" panose="020B0604020202020204" pitchFamily="34" charset="0"/>
              </a:rPr>
              <a:t>and </a:t>
            </a:r>
            <a:r>
              <a:rPr lang="en-GB" altLang="en-US" sz="2600" dirty="0" smtClean="0">
                <a:solidFill>
                  <a:prstClr val="black"/>
                </a:solidFill>
                <a:latin typeface="Gill Sans MT" panose="020B0502020104020203"/>
                <a:cs typeface="Arial" panose="020B0604020202020204" pitchFamily="34" charset="0"/>
              </a:rPr>
              <a:t>end of day is </a:t>
            </a:r>
            <a:r>
              <a:rPr lang="en-GB" altLang="en-US" sz="2600" dirty="0">
                <a:solidFill>
                  <a:prstClr val="black"/>
                </a:solidFill>
                <a:latin typeface="Gill Sans MT" panose="020B0502020104020203"/>
                <a:cs typeface="Arial" panose="020B0604020202020204" pitchFamily="34" charset="0"/>
              </a:rPr>
              <a:t>at 3</a:t>
            </a:r>
            <a:r>
              <a:rPr lang="en-GB" altLang="en-US" sz="2600" dirty="0" smtClean="0">
                <a:solidFill>
                  <a:prstClr val="black"/>
                </a:solidFill>
                <a:latin typeface="Gill Sans MT" panose="020B0502020104020203"/>
                <a:cs typeface="Arial" panose="020B0604020202020204" pitchFamily="34" charset="0"/>
              </a:rPr>
              <a:t>pm</a:t>
            </a:r>
            <a:r>
              <a:rPr lang="en-GB" altLang="en-US" sz="2600" dirty="0">
                <a:solidFill>
                  <a:prstClr val="black"/>
                </a:solidFill>
                <a:latin typeface="Gill Sans MT" panose="020B0502020104020203"/>
                <a:cs typeface="Arial" panose="020B0604020202020204" pitchFamily="34" charset="0"/>
              </a:rPr>
              <a:t>.</a:t>
            </a:r>
          </a:p>
          <a:p>
            <a:pPr marL="228600" lvl="0" indent="-228600">
              <a:lnSpc>
                <a:spcPct val="120000"/>
              </a:lnSpc>
              <a:spcBef>
                <a:spcPts val="1000"/>
              </a:spcBef>
              <a:buClr>
                <a:srgbClr val="B71E42"/>
              </a:buClr>
              <a:buSzPct val="100000"/>
              <a:buFont typeface="Arial" panose="020B0604020202020204" pitchFamily="34" charset="0"/>
              <a:buChar char="•"/>
            </a:pPr>
            <a:r>
              <a:rPr lang="en-GB" altLang="en-US" sz="2600" dirty="0" smtClean="0">
                <a:solidFill>
                  <a:prstClr val="black"/>
                </a:solidFill>
                <a:latin typeface="Gill Sans MT" panose="020B0502020104020203"/>
                <a:cs typeface="Arial" panose="020B0604020202020204" pitchFamily="34" charset="0"/>
              </a:rPr>
              <a:t>Pupils </a:t>
            </a:r>
            <a:r>
              <a:rPr lang="en-GB" altLang="en-US" sz="2600" dirty="0">
                <a:solidFill>
                  <a:prstClr val="black"/>
                </a:solidFill>
                <a:latin typeface="Gill Sans MT" panose="020B0502020104020203"/>
                <a:cs typeface="Arial" panose="020B0604020202020204" pitchFamily="34" charset="0"/>
              </a:rPr>
              <a:t>should bring in </a:t>
            </a:r>
            <a:r>
              <a:rPr lang="en-GB" altLang="en-US" sz="2600" dirty="0" smtClean="0">
                <a:solidFill>
                  <a:prstClr val="black"/>
                </a:solidFill>
                <a:latin typeface="Gill Sans MT" panose="020B0502020104020203"/>
                <a:cs typeface="Arial" panose="020B0604020202020204" pitchFamily="34" charset="0"/>
              </a:rPr>
              <a:t>a </a:t>
            </a:r>
            <a:r>
              <a:rPr lang="en-GB" altLang="en-US" sz="2600" dirty="0">
                <a:solidFill>
                  <a:prstClr val="black"/>
                </a:solidFill>
                <a:latin typeface="Gill Sans MT" panose="020B0502020104020203"/>
                <a:cs typeface="Arial" panose="020B0604020202020204" pitchFamily="34" charset="0"/>
              </a:rPr>
              <a:t>water bottle </a:t>
            </a:r>
            <a:r>
              <a:rPr lang="en-GB" altLang="en-US" sz="2600" dirty="0" smtClean="0">
                <a:solidFill>
                  <a:prstClr val="black"/>
                </a:solidFill>
                <a:latin typeface="Gill Sans MT" panose="020B0502020104020203"/>
                <a:cs typeface="Arial" panose="020B0604020202020204" pitchFamily="34" charset="0"/>
              </a:rPr>
              <a:t>everyday, or they are welcome to leave it at school where it can be refilled.</a:t>
            </a:r>
            <a:endParaRPr lang="en-GB" altLang="en-US" sz="2600" dirty="0">
              <a:solidFill>
                <a:prstClr val="black"/>
              </a:solidFill>
              <a:latin typeface="Gill Sans MT" panose="020B0502020104020203"/>
              <a:cs typeface="Arial" panose="020B0604020202020204" pitchFamily="34" charset="0"/>
            </a:endParaRPr>
          </a:p>
          <a:p>
            <a:pPr marL="228600" lvl="0" indent="-228600">
              <a:lnSpc>
                <a:spcPct val="120000"/>
              </a:lnSpc>
              <a:spcBef>
                <a:spcPts val="1000"/>
              </a:spcBef>
              <a:buClr>
                <a:srgbClr val="B71E42"/>
              </a:buClr>
              <a:buSzPct val="100000"/>
              <a:buFont typeface="Arial" panose="020B0604020202020204" pitchFamily="34" charset="0"/>
              <a:buChar char="•"/>
            </a:pPr>
            <a:r>
              <a:rPr lang="en-GB" altLang="en-US" sz="2600" dirty="0">
                <a:solidFill>
                  <a:prstClr val="black"/>
                </a:solidFill>
                <a:latin typeface="Gill Sans MT" panose="020B0502020104020203"/>
                <a:cs typeface="Arial" panose="020B0604020202020204" pitchFamily="34" charset="0"/>
              </a:rPr>
              <a:t>PE Kits to be worn to school on PE </a:t>
            </a:r>
            <a:r>
              <a:rPr lang="en-GB" altLang="en-US" sz="2600" dirty="0" smtClean="0">
                <a:solidFill>
                  <a:prstClr val="black"/>
                </a:solidFill>
                <a:latin typeface="Gill Sans MT" panose="020B0502020104020203"/>
                <a:cs typeface="Arial" panose="020B0604020202020204" pitchFamily="34" charset="0"/>
              </a:rPr>
              <a:t>days – this is Tuesdays and Fridays.  In the Spring Term we will be having swimming lessons on Tuesdays so children will still come to school in PE kit and will bring their swimming equipment with them.</a:t>
            </a:r>
          </a:p>
          <a:p>
            <a:pPr marL="457200" lvl="0" indent="-457200">
              <a:lnSpc>
                <a:spcPct val="120000"/>
              </a:lnSpc>
              <a:spcBef>
                <a:spcPts val="1000"/>
              </a:spcBef>
              <a:buClr>
                <a:srgbClr val="B71E42"/>
              </a:buClr>
              <a:buSzPct val="100000"/>
              <a:buFont typeface="Arial" panose="020B0604020202020204" pitchFamily="34" charset="0"/>
              <a:buChar char="•"/>
            </a:pPr>
            <a:endParaRPr lang="en-GB" altLang="en-US" sz="2600" dirty="0">
              <a:solidFill>
                <a:prstClr val="black"/>
              </a:solidFill>
              <a:latin typeface="Gill Sans MT" panose="020B0502020104020203"/>
              <a:cs typeface="Arial" panose="020B0604020202020204" pitchFamily="34" charset="0"/>
            </a:endParaRPr>
          </a:p>
        </p:txBody>
      </p:sp>
      <p:cxnSp>
        <p:nvCxnSpPr>
          <p:cNvPr id="5" name="Straight Connector 4"/>
          <p:cNvCxnSpPr/>
          <p:nvPr/>
        </p:nvCxnSpPr>
        <p:spPr>
          <a:xfrm>
            <a:off x="4859383" y="4432663"/>
            <a:ext cx="17417" cy="22729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5162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3269" y="705394"/>
            <a:ext cx="5826034" cy="2585323"/>
          </a:xfrm>
          <a:prstGeom prst="rect">
            <a:avLst/>
          </a:prstGeom>
          <a:noFill/>
        </p:spPr>
        <p:txBody>
          <a:bodyPr wrap="square" rtlCol="0">
            <a:spAutoFit/>
          </a:bodyPr>
          <a:lstStyle/>
          <a:p>
            <a:r>
              <a:rPr lang="en-GB" dirty="0" smtClean="0"/>
              <a:t>Please remember that I expect Squirrels </a:t>
            </a:r>
            <a:r>
              <a:rPr lang="en-GB" smtClean="0"/>
              <a:t>Class children to </a:t>
            </a:r>
            <a:r>
              <a:rPr lang="en-GB" dirty="0" smtClean="0"/>
              <a:t>make mistakes and get things wrong – we all do!  In Squirrels we try to learn from our mistakes.</a:t>
            </a:r>
          </a:p>
          <a:p>
            <a:endParaRPr lang="en-GB" dirty="0"/>
          </a:p>
          <a:p>
            <a:r>
              <a:rPr lang="en-GB" dirty="0" smtClean="0"/>
              <a:t>If you have any concerns about your child or the work they are doing please speak to me as soon as possible.  You can email me on </a:t>
            </a:r>
            <a:r>
              <a:rPr lang="en-GB" dirty="0" smtClean="0">
                <a:hlinkClick r:id="rId2"/>
              </a:rPr>
              <a:t>jhillier@newtontony.wilts.sch.uk</a:t>
            </a:r>
            <a:r>
              <a:rPr lang="en-GB" dirty="0" smtClean="0"/>
              <a:t> or speak to me after school.</a:t>
            </a:r>
          </a:p>
          <a:p>
            <a:endParaRPr lang="en-GB" dirty="0"/>
          </a:p>
        </p:txBody>
      </p:sp>
    </p:spTree>
    <p:extLst>
      <p:ext uri="{BB962C8B-B14F-4D97-AF65-F5344CB8AC3E}">
        <p14:creationId xmlns:p14="http://schemas.microsoft.com/office/powerpoint/2010/main" val="878088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9289" y="3721757"/>
            <a:ext cx="11277600" cy="2428357"/>
          </a:xfrm>
          <a:prstGeom prst="rect">
            <a:avLst/>
          </a:prstGeom>
        </p:spPr>
        <p:txBody>
          <a:bodyPr wrap="square">
            <a:spAutoFit/>
          </a:bodyPr>
          <a:lstStyle/>
          <a:p>
            <a:pPr>
              <a:lnSpc>
                <a:spcPct val="115000"/>
              </a:lnSpc>
              <a:spcAft>
                <a:spcPts val="0"/>
              </a:spcAft>
            </a:pPr>
            <a:r>
              <a:rPr lang="en-GB" sz="2000" b="1" dirty="0">
                <a:latin typeface="Arial" panose="020B0604020202020204" pitchFamily="34" charset="0"/>
                <a:ea typeface="Times New Roman" panose="02020603050405020304" pitchFamily="18" charset="0"/>
                <a:cs typeface="Arial" panose="020B0604020202020204" pitchFamily="34" charset="0"/>
              </a:rPr>
              <a:t>Communication books</a:t>
            </a:r>
            <a:endParaRPr lang="en-GB" sz="20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GB" sz="2000" dirty="0">
                <a:latin typeface="Arial" panose="020B0604020202020204" pitchFamily="34" charset="0"/>
                <a:ea typeface="Times New Roman" panose="02020603050405020304" pitchFamily="18" charset="0"/>
                <a:cs typeface="Arial" panose="020B0604020202020204" pitchFamily="34" charset="0"/>
              </a:rPr>
              <a:t>We will continue to use communication books.   If you have any concerns or worries please write in the book and we will try to answer any questions you have</a:t>
            </a:r>
            <a:r>
              <a:rPr lang="en-GB" sz="2000" dirty="0" smtClean="0">
                <a:latin typeface="Arial" panose="020B0604020202020204" pitchFamily="34" charset="0"/>
                <a:ea typeface="Times New Roman" panose="02020603050405020304" pitchFamily="18" charset="0"/>
                <a:cs typeface="Arial" panose="020B0604020202020204" pitchFamily="34" charset="0"/>
              </a:rPr>
              <a:t>.  </a:t>
            </a:r>
            <a:r>
              <a:rPr lang="en-GB" sz="2000" dirty="0">
                <a:latin typeface="Arial" panose="020B0604020202020204" pitchFamily="34" charset="0"/>
                <a:ea typeface="Times New Roman" panose="02020603050405020304" pitchFamily="18" charset="0"/>
                <a:cs typeface="Arial" panose="020B0604020202020204" pitchFamily="34" charset="0"/>
              </a:rPr>
              <a:t>We will also ask children to stick any first aid slips in them to ensure that they are not misplaced before home time!   Please ensure that these books are kept in your child’s book bags. All home learning app codes are stuck inside the front cover for the children to access at </a:t>
            </a:r>
            <a:r>
              <a:rPr lang="en-GB" sz="2000" dirty="0" smtClean="0">
                <a:latin typeface="Arial" panose="020B0604020202020204" pitchFamily="34" charset="0"/>
                <a:ea typeface="Times New Roman" panose="02020603050405020304" pitchFamily="18" charset="0"/>
                <a:cs typeface="Arial" panose="020B0604020202020204" pitchFamily="34" charset="0"/>
              </a:rPr>
              <a:t>home.   </a:t>
            </a:r>
            <a:endParaRPr lang="en-GB" sz="20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GB" sz="1200" b="1" dirty="0">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519289" y="112890"/>
            <a:ext cx="11153422" cy="3493264"/>
          </a:xfrm>
          <a:prstGeom prst="rect">
            <a:avLst/>
          </a:prstGeom>
        </p:spPr>
        <p:txBody>
          <a:bodyPr wrap="square">
            <a:spAutoFit/>
          </a:bodyPr>
          <a:lstStyle/>
          <a:p>
            <a:pPr algn="ctr">
              <a:lnSpc>
                <a:spcPct val="115000"/>
              </a:lnSpc>
              <a:spcAft>
                <a:spcPts val="0"/>
              </a:spcAft>
            </a:pPr>
            <a:r>
              <a:rPr lang="en-GB" sz="2000" b="1" dirty="0">
                <a:latin typeface="Arial" panose="020B0604020202020204" pitchFamily="34" charset="0"/>
                <a:ea typeface="Times New Roman" panose="02020603050405020304" pitchFamily="18" charset="0"/>
                <a:cs typeface="Times New Roman" panose="02020603050405020304" pitchFamily="18" charset="0"/>
              </a:rPr>
              <a:t>Welcome to BADGERS CLASS 2022. </a:t>
            </a:r>
            <a:endParaRPr lang="en-GB" sz="2000" b="1" dirty="0" smtClean="0">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2000" dirty="0" smtClean="0">
                <a:latin typeface="Arial" panose="020B0604020202020204" pitchFamily="34" charset="0"/>
                <a:ea typeface="Times New Roman" panose="02020603050405020304" pitchFamily="18" charset="0"/>
                <a:cs typeface="Times New Roman" panose="02020603050405020304" pitchFamily="18" charset="0"/>
              </a:rPr>
              <a:t>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000" b="1" u="sng" dirty="0" smtClean="0">
                <a:latin typeface="Arial" panose="020B0604020202020204" pitchFamily="34" charset="0"/>
                <a:ea typeface="Times New Roman" panose="02020603050405020304" pitchFamily="18" charset="0"/>
                <a:cs typeface="Arial" panose="020B0604020202020204" pitchFamily="34" charset="0"/>
              </a:rPr>
              <a:t>Class Teachers</a:t>
            </a:r>
            <a:endParaRPr lang="en-GB" sz="2000" dirty="0" smtClean="0">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GB" sz="2000" dirty="0" smtClean="0">
                <a:latin typeface="Arial" panose="020B0604020202020204" pitchFamily="34" charset="0"/>
                <a:ea typeface="Times New Roman" panose="02020603050405020304" pitchFamily="18" charset="0"/>
                <a:cs typeface="Arial" panose="020B0604020202020204" pitchFamily="34" charset="0"/>
              </a:rPr>
              <a:t>Mrs Hillier</a:t>
            </a:r>
          </a:p>
          <a:p>
            <a:pPr>
              <a:lnSpc>
                <a:spcPct val="115000"/>
              </a:lnSpc>
              <a:spcAft>
                <a:spcPts val="0"/>
              </a:spcAft>
            </a:pPr>
            <a:r>
              <a:rPr lang="en-GB" sz="2000" dirty="0" smtClean="0">
                <a:latin typeface="Arial" panose="020B0604020202020204" pitchFamily="34" charset="0"/>
                <a:ea typeface="Times New Roman" panose="02020603050405020304" pitchFamily="18" charset="0"/>
                <a:cs typeface="Arial" panose="020B0604020202020204" pitchFamily="34" charset="0"/>
              </a:rPr>
              <a:t>Teaching assistants for Maths and English – Mrs </a:t>
            </a:r>
            <a:r>
              <a:rPr lang="en-GB" sz="2000" dirty="0" err="1" smtClean="0">
                <a:latin typeface="Arial" panose="020B0604020202020204" pitchFamily="34" charset="0"/>
                <a:ea typeface="Times New Roman" panose="02020603050405020304" pitchFamily="18" charset="0"/>
                <a:cs typeface="Arial" panose="020B0604020202020204" pitchFamily="34" charset="0"/>
              </a:rPr>
              <a:t>Leatham</a:t>
            </a:r>
            <a:r>
              <a:rPr lang="en-GB" sz="2000" dirty="0" smtClean="0">
                <a:latin typeface="Arial" panose="020B0604020202020204" pitchFamily="34" charset="0"/>
                <a:ea typeface="Times New Roman" panose="02020603050405020304" pitchFamily="18" charset="0"/>
                <a:cs typeface="Arial" panose="020B0604020202020204" pitchFamily="34" charset="0"/>
              </a:rPr>
              <a:t> and Mrs Sweeney</a:t>
            </a:r>
          </a:p>
          <a:p>
            <a:pPr>
              <a:lnSpc>
                <a:spcPct val="115000"/>
              </a:lnSpc>
              <a:spcAft>
                <a:spcPts val="0"/>
              </a:spcAft>
            </a:pPr>
            <a:endParaRPr lang="en-GB" sz="2000" b="1"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GB" sz="2000" b="1" dirty="0" smtClean="0">
                <a:latin typeface="Arial" panose="020B0604020202020204" pitchFamily="34" charset="0"/>
                <a:ea typeface="Times New Roman" panose="02020603050405020304" pitchFamily="18" charset="0"/>
                <a:cs typeface="Arial" panose="020B0604020202020204" pitchFamily="34" charset="0"/>
              </a:rPr>
              <a:t>Daily timings</a:t>
            </a:r>
            <a:endParaRPr lang="en-GB" sz="2000" dirty="0">
              <a:latin typeface="Arial" panose="020B0604020202020204" pitchFamily="34" charset="0"/>
              <a:ea typeface="Times New Roman" panose="02020603050405020304" pitchFamily="18" charset="0"/>
              <a:cs typeface="Arial" panose="020B0604020202020204" pitchFamily="34" charset="0"/>
            </a:endParaRPr>
          </a:p>
          <a:p>
            <a:r>
              <a:rPr lang="en-GB" sz="2000" dirty="0" smtClean="0">
                <a:latin typeface="Arial" panose="020B0604020202020204" pitchFamily="34" charset="0"/>
                <a:ea typeface="Times New Roman" panose="02020603050405020304" pitchFamily="18" charset="0"/>
                <a:cs typeface="Arial" panose="020B0604020202020204" pitchFamily="34" charset="0"/>
              </a:rPr>
              <a:t>Squirrel’s lessons </a:t>
            </a:r>
            <a:r>
              <a:rPr lang="en-GB" sz="2000" dirty="0">
                <a:latin typeface="Arial" panose="020B0604020202020204" pitchFamily="34" charset="0"/>
                <a:ea typeface="Times New Roman" panose="02020603050405020304" pitchFamily="18" charset="0"/>
                <a:cs typeface="Arial" panose="020B0604020202020204" pitchFamily="34" charset="0"/>
              </a:rPr>
              <a:t>will start at 8.30 a.m.  The school day </a:t>
            </a:r>
            <a:r>
              <a:rPr lang="en-GB" sz="2000" dirty="0" smtClean="0">
                <a:latin typeface="Arial" panose="020B0604020202020204" pitchFamily="34" charset="0"/>
                <a:ea typeface="Times New Roman" panose="02020603050405020304" pitchFamily="18" charset="0"/>
                <a:cs typeface="Arial" panose="020B0604020202020204" pitchFamily="34" charset="0"/>
              </a:rPr>
              <a:t>finishes </a:t>
            </a:r>
            <a:r>
              <a:rPr lang="en-GB" sz="2000" dirty="0">
                <a:latin typeface="Arial" panose="020B0604020202020204" pitchFamily="34" charset="0"/>
                <a:ea typeface="Times New Roman" panose="02020603050405020304" pitchFamily="18" charset="0"/>
                <a:cs typeface="Arial" panose="020B0604020202020204" pitchFamily="34" charset="0"/>
              </a:rPr>
              <a:t>at 3</a:t>
            </a:r>
            <a:r>
              <a:rPr lang="en-GB" sz="2000" dirty="0" smtClean="0">
                <a:latin typeface="Arial" panose="020B0604020202020204" pitchFamily="34" charset="0"/>
                <a:ea typeface="Times New Roman" panose="02020603050405020304" pitchFamily="18" charset="0"/>
                <a:cs typeface="Arial" panose="020B0604020202020204" pitchFamily="34" charset="0"/>
              </a:rPr>
              <a:t> </a:t>
            </a:r>
            <a:r>
              <a:rPr lang="en-GB" sz="2000" dirty="0">
                <a:latin typeface="Arial" panose="020B0604020202020204" pitchFamily="34" charset="0"/>
                <a:ea typeface="Times New Roman" panose="02020603050405020304" pitchFamily="18" charset="0"/>
                <a:cs typeface="Arial" panose="020B0604020202020204" pitchFamily="34" charset="0"/>
              </a:rPr>
              <a:t>p.m.  Children continue to enter through the front entrance of school.  We </a:t>
            </a:r>
            <a:r>
              <a:rPr lang="en-GB" sz="2000" dirty="0" smtClean="0">
                <a:latin typeface="Arial" panose="020B0604020202020204" pitchFamily="34" charset="0"/>
                <a:ea typeface="Times New Roman" panose="02020603050405020304" pitchFamily="18" charset="0"/>
                <a:cs typeface="Arial" panose="020B0604020202020204" pitchFamily="34" charset="0"/>
              </a:rPr>
              <a:t>will </a:t>
            </a:r>
            <a:r>
              <a:rPr lang="en-GB" sz="2000" dirty="0">
                <a:latin typeface="Arial" panose="020B0604020202020204" pitchFamily="34" charset="0"/>
                <a:ea typeface="Times New Roman" panose="02020603050405020304" pitchFamily="18" charset="0"/>
                <a:cs typeface="Arial" panose="020B0604020202020204" pitchFamily="34" charset="0"/>
              </a:rPr>
              <a:t>dismiss children from the gate leading to the </a:t>
            </a:r>
            <a:r>
              <a:rPr lang="en-GB" sz="2000" dirty="0" smtClean="0">
                <a:latin typeface="Arial" panose="020B0604020202020204" pitchFamily="34" charset="0"/>
                <a:ea typeface="Times New Roman" panose="02020603050405020304" pitchFamily="18" charset="0"/>
                <a:cs typeface="Arial" panose="020B0604020202020204" pitchFamily="34" charset="0"/>
              </a:rPr>
              <a:t>field </a:t>
            </a:r>
            <a:r>
              <a:rPr lang="en-GB" sz="2000" dirty="0">
                <a:latin typeface="Arial" panose="020B0604020202020204" pitchFamily="34" charset="0"/>
                <a:ea typeface="Times New Roman" panose="02020603050405020304" pitchFamily="18" charset="0"/>
                <a:cs typeface="Arial" panose="020B0604020202020204" pitchFamily="34" charset="0"/>
              </a:rPr>
              <a:t>entrance. </a:t>
            </a:r>
            <a:r>
              <a:rPr lang="en-GB" sz="2000" dirty="0" smtClean="0">
                <a:latin typeface="Arial" panose="020B0604020202020204" pitchFamily="34" charset="0"/>
                <a:ea typeface="Times New Roman" panose="02020603050405020304" pitchFamily="18" charset="0"/>
                <a:cs typeface="Arial" panose="020B0604020202020204" pitchFamily="34" charset="0"/>
              </a:rPr>
              <a:t> (In case of bad weather we will dismiss through the </a:t>
            </a:r>
            <a:r>
              <a:rPr lang="en-GB" sz="2000" dirty="0" smtClean="0">
                <a:latin typeface="Arial" panose="020B0604020202020204" pitchFamily="34" charset="0"/>
                <a:ea typeface="Times New Roman" panose="02020603050405020304" pitchFamily="18" charset="0"/>
                <a:cs typeface="Arial" panose="020B0604020202020204" pitchFamily="34" charset="0"/>
              </a:rPr>
              <a:t>front</a:t>
            </a:r>
            <a:r>
              <a:rPr lang="en-GB" sz="2000" dirty="0" smtClean="0">
                <a:latin typeface="Arial" panose="020B0604020202020204" pitchFamily="34" charset="0"/>
                <a:ea typeface="Times New Roman" panose="02020603050405020304" pitchFamily="18" charset="0"/>
                <a:cs typeface="Arial" panose="020B0604020202020204" pitchFamily="34" charset="0"/>
              </a:rPr>
              <a:t> </a:t>
            </a:r>
            <a:r>
              <a:rPr lang="en-GB" sz="2000" dirty="0" smtClean="0">
                <a:latin typeface="Arial" panose="020B0604020202020204" pitchFamily="34" charset="0"/>
                <a:ea typeface="Times New Roman" panose="02020603050405020304" pitchFamily="18" charset="0"/>
                <a:cs typeface="Arial" panose="020B0604020202020204" pitchFamily="34" charset="0"/>
              </a:rPr>
              <a:t>gate).</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5980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8171" y="602632"/>
            <a:ext cx="6487886" cy="5252143"/>
          </a:xfrm>
          <a:prstGeom prst="rect">
            <a:avLst/>
          </a:prstGeom>
        </p:spPr>
        <p:txBody>
          <a:bodyPr wrap="square">
            <a:spAutoFit/>
          </a:bodyPr>
          <a:lstStyle/>
          <a:p>
            <a:pPr algn="ctr">
              <a:lnSpc>
                <a:spcPct val="107000"/>
              </a:lnSpc>
              <a:spcAft>
                <a:spcPts val="800"/>
              </a:spcAft>
            </a:pPr>
            <a:r>
              <a:rPr lang="en-GB" sz="2400" u="sng" dirty="0">
                <a:latin typeface="Calibri" panose="020F0502020204030204" pitchFamily="34" charset="0"/>
                <a:ea typeface="Calibri" panose="020F0502020204030204" pitchFamily="34" charset="0"/>
                <a:cs typeface="Times New Roman" panose="02020603050405020304" pitchFamily="18" charset="0"/>
              </a:rPr>
              <a:t>Squirrel Class Charter</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We have the right to an education and will respect this by having a positive and resilient attitude to our learning.</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We have the right to have a go and make mistakes – this is how we learn.</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We have the right to be respected and we will respect others by listening, being kind, telling the truth and standing up for our friends.</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We have the right to be safe and we will respect this by looking after our environment and school property.</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We have the right to be proud of our work and we will respect this by persevering with our learning and ensuring we present our work to the best of our abilities.</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We have the right to follow our dreams and we will respect this by not giving up and asking for help when we need it.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3499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44" y="969876"/>
            <a:ext cx="8596668" cy="643467"/>
          </a:xfrm>
        </p:spPr>
        <p:txBody>
          <a:bodyPr/>
          <a:lstStyle/>
          <a:p>
            <a:r>
              <a:rPr lang="en-GB" dirty="0" smtClean="0">
                <a:latin typeface="Rockwell" pitchFamily="18" charset="0"/>
              </a:rPr>
              <a:t>English </a:t>
            </a:r>
            <a:r>
              <a:rPr lang="en-GB" dirty="0">
                <a:latin typeface="Rockwell" pitchFamily="18" charset="0"/>
              </a:rPr>
              <a:t>- How is it taught?</a:t>
            </a:r>
            <a:endParaRPr lang="en-GB" dirty="0"/>
          </a:p>
        </p:txBody>
      </p:sp>
      <p:sp>
        <p:nvSpPr>
          <p:cNvPr id="4" name="Rectangle 3"/>
          <p:cNvSpPr/>
          <p:nvPr/>
        </p:nvSpPr>
        <p:spPr>
          <a:xfrm>
            <a:off x="420270" y="2373892"/>
            <a:ext cx="11288888" cy="3226524"/>
          </a:xfrm>
          <a:prstGeom prst="rect">
            <a:avLst/>
          </a:prstGeom>
        </p:spPr>
        <p:txBody>
          <a:bodyPr wrap="square">
            <a:spAutoFit/>
          </a:bodyPr>
          <a:lstStyle/>
          <a:p>
            <a:pPr marL="342900" lvl="0" indent="-342900">
              <a:spcBef>
                <a:spcPts val="1000"/>
              </a:spcBef>
              <a:buClr>
                <a:srgbClr val="90C226"/>
              </a:buClr>
              <a:buSzPct val="80000"/>
              <a:buFont typeface="Wingdings 3" charset="2"/>
              <a:buChar char=""/>
            </a:pPr>
            <a:r>
              <a:rPr lang="en-GB" sz="2400" dirty="0" smtClean="0">
                <a:solidFill>
                  <a:prstClr val="black">
                    <a:lumMod val="75000"/>
                    <a:lumOff val="25000"/>
                  </a:prstClr>
                </a:solidFill>
                <a:latin typeface="Rockwell" pitchFamily="18" charset="0"/>
              </a:rPr>
              <a:t>Small </a:t>
            </a:r>
            <a:r>
              <a:rPr lang="en-GB" sz="2400" dirty="0">
                <a:solidFill>
                  <a:prstClr val="black">
                    <a:lumMod val="75000"/>
                    <a:lumOff val="25000"/>
                  </a:prstClr>
                </a:solidFill>
                <a:latin typeface="Rockwell" pitchFamily="18" charset="0"/>
              </a:rPr>
              <a:t>group work / </a:t>
            </a:r>
            <a:r>
              <a:rPr lang="en-GB" sz="2400" dirty="0" smtClean="0">
                <a:solidFill>
                  <a:prstClr val="black">
                    <a:lumMod val="75000"/>
                    <a:lumOff val="25000"/>
                  </a:prstClr>
                </a:solidFill>
                <a:latin typeface="Rockwell" pitchFamily="18" charset="0"/>
              </a:rPr>
              <a:t>differentiated or </a:t>
            </a:r>
            <a:r>
              <a:rPr lang="en-GB" sz="2400" dirty="0" err="1" smtClean="0">
                <a:solidFill>
                  <a:prstClr val="black">
                    <a:lumMod val="75000"/>
                    <a:lumOff val="25000"/>
                  </a:prstClr>
                </a:solidFill>
                <a:latin typeface="Rockwell" pitchFamily="18" charset="0"/>
              </a:rPr>
              <a:t>scaffolded</a:t>
            </a:r>
            <a:r>
              <a:rPr lang="en-GB" sz="2400" dirty="0" smtClean="0">
                <a:solidFill>
                  <a:prstClr val="black">
                    <a:lumMod val="75000"/>
                    <a:lumOff val="25000"/>
                  </a:prstClr>
                </a:solidFill>
                <a:latin typeface="Rockwell" pitchFamily="18" charset="0"/>
              </a:rPr>
              <a:t> </a:t>
            </a:r>
            <a:r>
              <a:rPr lang="en-GB" sz="2400" dirty="0">
                <a:solidFill>
                  <a:prstClr val="black">
                    <a:lumMod val="75000"/>
                    <a:lumOff val="25000"/>
                  </a:prstClr>
                </a:solidFill>
                <a:latin typeface="Rockwell" pitchFamily="18" charset="0"/>
              </a:rPr>
              <a:t>tasks</a:t>
            </a:r>
          </a:p>
          <a:p>
            <a:pPr marL="342900" lvl="0" indent="-342900">
              <a:spcBef>
                <a:spcPts val="1000"/>
              </a:spcBef>
              <a:buClr>
                <a:srgbClr val="90C226"/>
              </a:buClr>
              <a:buSzPct val="80000"/>
              <a:buFont typeface="Wingdings 3" charset="2"/>
              <a:buChar char=""/>
            </a:pPr>
            <a:r>
              <a:rPr lang="en-GB" sz="2400" dirty="0" smtClean="0">
                <a:solidFill>
                  <a:prstClr val="black">
                    <a:lumMod val="75000"/>
                    <a:lumOff val="25000"/>
                  </a:prstClr>
                </a:solidFill>
                <a:latin typeface="Rockwell" pitchFamily="18" charset="0"/>
              </a:rPr>
              <a:t>Practical / drama / freeze frame / hot seating.</a:t>
            </a:r>
          </a:p>
          <a:p>
            <a:pPr marL="342900" lvl="0" indent="-342900">
              <a:spcBef>
                <a:spcPts val="1000"/>
              </a:spcBef>
              <a:buClr>
                <a:srgbClr val="90C226"/>
              </a:buClr>
              <a:buSzPct val="80000"/>
              <a:buFont typeface="Wingdings 3" charset="2"/>
              <a:buChar char=""/>
            </a:pPr>
            <a:r>
              <a:rPr lang="en-GB" sz="2400" dirty="0" smtClean="0">
                <a:solidFill>
                  <a:prstClr val="black">
                    <a:lumMod val="75000"/>
                    <a:lumOff val="25000"/>
                  </a:prstClr>
                </a:solidFill>
                <a:latin typeface="Rockwell" pitchFamily="18" charset="0"/>
              </a:rPr>
              <a:t>Meaningful contexts  - writing linked to high quality text.</a:t>
            </a:r>
          </a:p>
          <a:p>
            <a:pPr marL="342900" lvl="0" indent="-342900">
              <a:spcBef>
                <a:spcPts val="1000"/>
              </a:spcBef>
              <a:buClr>
                <a:srgbClr val="90C226"/>
              </a:buClr>
              <a:buSzPct val="80000"/>
              <a:buFont typeface="Wingdings 3" charset="2"/>
              <a:buChar char=""/>
            </a:pPr>
            <a:r>
              <a:rPr lang="en-GB" sz="2400" dirty="0" smtClean="0">
                <a:solidFill>
                  <a:prstClr val="black">
                    <a:lumMod val="75000"/>
                    <a:lumOff val="25000"/>
                  </a:prstClr>
                </a:solidFill>
                <a:latin typeface="Rockwell" pitchFamily="18" charset="0"/>
              </a:rPr>
              <a:t>Develop English language – grammar and spelling activities.</a:t>
            </a:r>
          </a:p>
          <a:p>
            <a:pPr marL="342900" lvl="0" indent="-342900">
              <a:spcBef>
                <a:spcPts val="1000"/>
              </a:spcBef>
              <a:buClr>
                <a:srgbClr val="90C226"/>
              </a:buClr>
              <a:buSzPct val="80000"/>
              <a:buFont typeface="Wingdings 3" charset="2"/>
              <a:buChar char=""/>
            </a:pPr>
            <a:r>
              <a:rPr lang="en-US" sz="2400" dirty="0" smtClean="0">
                <a:solidFill>
                  <a:prstClr val="black">
                    <a:lumMod val="75000"/>
                    <a:lumOff val="25000"/>
                  </a:prstClr>
                </a:solidFill>
                <a:latin typeface="Rockwell" pitchFamily="18" charset="0"/>
              </a:rPr>
              <a:t>Personal / Peer review of writing – children work together to talk / evaluate / review/ edit their writing.</a:t>
            </a:r>
          </a:p>
          <a:p>
            <a:pPr marL="342900" lvl="0" indent="-342900">
              <a:spcBef>
                <a:spcPts val="1000"/>
              </a:spcBef>
              <a:buClr>
                <a:srgbClr val="90C226"/>
              </a:buClr>
              <a:buSzPct val="80000"/>
              <a:buFont typeface="Wingdings 3" charset="2"/>
              <a:buChar char=""/>
            </a:pPr>
            <a:endParaRPr lang="en-GB" dirty="0" smtClean="0">
              <a:solidFill>
                <a:prstClr val="black">
                  <a:lumMod val="75000"/>
                  <a:lumOff val="25000"/>
                </a:prstClr>
              </a:solidFill>
              <a:latin typeface="Rockwell" pitchFamily="18" charset="0"/>
            </a:endParaRPr>
          </a:p>
        </p:txBody>
      </p:sp>
    </p:spTree>
    <p:extLst>
      <p:ext uri="{BB962C8B-B14F-4D97-AF65-F5344CB8AC3E}">
        <p14:creationId xmlns:p14="http://schemas.microsoft.com/office/powerpoint/2010/main" val="3986829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 how is it taught?</a:t>
            </a:r>
            <a:endParaRPr lang="en-GB" dirty="0"/>
          </a:p>
        </p:txBody>
      </p:sp>
      <p:sp>
        <p:nvSpPr>
          <p:cNvPr id="3" name="Content Placeholder 2"/>
          <p:cNvSpPr>
            <a:spLocks noGrp="1"/>
          </p:cNvSpPr>
          <p:nvPr>
            <p:ph idx="1"/>
          </p:nvPr>
        </p:nvSpPr>
        <p:spPr/>
        <p:txBody>
          <a:bodyPr/>
          <a:lstStyle/>
          <a:p>
            <a:r>
              <a:rPr lang="en-GB" dirty="0" smtClean="0"/>
              <a:t>We use whole class guided reading.</a:t>
            </a:r>
          </a:p>
          <a:p>
            <a:r>
              <a:rPr lang="en-GB" dirty="0" smtClean="0"/>
              <a:t>This enables everyone in the class, no matter their word reading ability, to learn new </a:t>
            </a:r>
            <a:r>
              <a:rPr lang="en-GB" dirty="0" err="1" smtClean="0"/>
              <a:t>vocabularly</a:t>
            </a:r>
            <a:r>
              <a:rPr lang="en-GB" dirty="0" smtClean="0"/>
              <a:t>, discuss high quality texts and collaborate with their peers.</a:t>
            </a:r>
          </a:p>
          <a:p>
            <a:r>
              <a:rPr lang="en-GB" dirty="0" smtClean="0"/>
              <a:t>We use chapters or extracts from books.</a:t>
            </a:r>
          </a:p>
          <a:p>
            <a:r>
              <a:rPr lang="en-GB" dirty="0" smtClean="0"/>
              <a:t>We teach vocabulary and prosody as well as comprehension.</a:t>
            </a:r>
          </a:p>
          <a:p>
            <a:endParaRPr lang="en-GB" dirty="0"/>
          </a:p>
          <a:p>
            <a:r>
              <a:rPr lang="en-GB" dirty="0" smtClean="0"/>
              <a:t>We also have reading for pleasure on a Friday afternoon where the children can bring in books, magazines, comics </a:t>
            </a:r>
            <a:r>
              <a:rPr lang="en-GB" dirty="0" err="1" smtClean="0"/>
              <a:t>etc</a:t>
            </a:r>
            <a:r>
              <a:rPr lang="en-GB" dirty="0" smtClean="0"/>
              <a:t> from home.  They can also choose to read their reading or library book from school. </a:t>
            </a:r>
            <a:endParaRPr lang="en-GB" dirty="0"/>
          </a:p>
        </p:txBody>
      </p:sp>
    </p:spTree>
    <p:extLst>
      <p:ext uri="{BB962C8B-B14F-4D97-AF65-F5344CB8AC3E}">
        <p14:creationId xmlns:p14="http://schemas.microsoft.com/office/powerpoint/2010/main" val="119124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189" y="135467"/>
            <a:ext cx="9265919" cy="1031482"/>
          </a:xfrm>
        </p:spPr>
        <p:txBody>
          <a:bodyPr>
            <a:normAutofit fontScale="90000"/>
          </a:bodyPr>
          <a:lstStyle/>
          <a:p>
            <a:r>
              <a:rPr lang="en-US" b="1" u="sng" dirty="0" smtClean="0"/>
              <a:t>Reading for </a:t>
            </a:r>
            <a:r>
              <a:rPr lang="en-US" b="1" u="sng" dirty="0"/>
              <a:t>P</a:t>
            </a:r>
            <a:r>
              <a:rPr lang="en-US" b="1" u="sng" dirty="0" smtClean="0"/>
              <a:t>leasure class reader</a:t>
            </a:r>
            <a:br>
              <a:rPr lang="en-US" b="1" u="sng" dirty="0" smtClean="0"/>
            </a:br>
            <a:r>
              <a:rPr lang="en-US" sz="2400" dirty="0">
                <a:solidFill>
                  <a:srgbClr val="7030A0"/>
                </a:solidFill>
              </a:rPr>
              <a:t/>
            </a:r>
            <a:br>
              <a:rPr lang="en-US" sz="2400" dirty="0">
                <a:solidFill>
                  <a:srgbClr val="7030A0"/>
                </a:solidFill>
              </a:rPr>
            </a:br>
            <a:endParaRPr lang="en-GB" b="1" u="sng" dirty="0"/>
          </a:p>
        </p:txBody>
      </p:sp>
      <p:pic>
        <p:nvPicPr>
          <p:cNvPr id="3" name="Picture 2"/>
          <p:cNvPicPr>
            <a:picLocks noChangeAspect="1"/>
          </p:cNvPicPr>
          <p:nvPr/>
        </p:nvPicPr>
        <p:blipFill>
          <a:blip r:embed="rId2"/>
          <a:stretch>
            <a:fillRect/>
          </a:stretch>
        </p:blipFill>
        <p:spPr>
          <a:xfrm>
            <a:off x="696686" y="1689463"/>
            <a:ext cx="9203152" cy="4501611"/>
          </a:xfrm>
          <a:prstGeom prst="rect">
            <a:avLst/>
          </a:prstGeom>
        </p:spPr>
      </p:pic>
    </p:spTree>
    <p:extLst>
      <p:ext uri="{BB962C8B-B14F-4D97-AF65-F5344CB8AC3E}">
        <p14:creationId xmlns:p14="http://schemas.microsoft.com/office/powerpoint/2010/main" val="577240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2080" y="711460"/>
            <a:ext cx="7741920" cy="5006948"/>
          </a:xfrm>
          <a:prstGeom prst="rect">
            <a:avLst/>
          </a:prstGeom>
        </p:spPr>
        <p:txBody>
          <a:bodyPr wrap="square">
            <a:spAutoFit/>
          </a:bodyPr>
          <a:lstStyle/>
          <a:p>
            <a:pPr>
              <a:lnSpc>
                <a:spcPct val="107000"/>
              </a:lnSpc>
              <a:spcAft>
                <a:spcPts val="800"/>
              </a:spcAft>
            </a:pPr>
            <a:r>
              <a:rPr lang="en-GB" sz="2600" u="sng" dirty="0">
                <a:latin typeface="Calibri" panose="020F0502020204030204" pitchFamily="34" charset="0"/>
                <a:ea typeface="Calibri" panose="020F0502020204030204" pitchFamily="34" charset="0"/>
                <a:cs typeface="Times New Roman" panose="02020603050405020304" pitchFamily="18" charset="0"/>
              </a:rPr>
              <a:t>The Rights of a Squirrel Reader.</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600" dirty="0">
                <a:latin typeface="Calibri" panose="020F0502020204030204" pitchFamily="34" charset="0"/>
                <a:ea typeface="Calibri" panose="020F0502020204030204" pitchFamily="34" charset="0"/>
                <a:cs typeface="Times New Roman" panose="02020603050405020304" pitchFamily="18" charset="0"/>
              </a:rPr>
              <a:t>We have the right to:</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GB" sz="2600" dirty="0">
                <a:latin typeface="Calibri" panose="020F0502020204030204" pitchFamily="34" charset="0"/>
                <a:ea typeface="Calibri" panose="020F0502020204030204" pitchFamily="34" charset="0"/>
                <a:cs typeface="Times New Roman" panose="02020603050405020304" pitchFamily="18" charset="0"/>
              </a:rPr>
              <a:t>Pick and read ANY age appropriate book.</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GB" sz="2600" dirty="0">
                <a:latin typeface="Calibri" panose="020F0502020204030204" pitchFamily="34" charset="0"/>
                <a:ea typeface="Calibri" panose="020F0502020204030204" pitchFamily="34" charset="0"/>
                <a:cs typeface="Times New Roman" panose="02020603050405020304" pitchFamily="18" charset="0"/>
              </a:rPr>
              <a:t>Have our own opinion on a book</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GB" sz="2600" dirty="0">
                <a:latin typeface="Calibri" panose="020F0502020204030204" pitchFamily="34" charset="0"/>
                <a:ea typeface="Calibri" panose="020F0502020204030204" pitchFamily="34" charset="0"/>
                <a:cs typeface="Times New Roman" panose="02020603050405020304" pitchFamily="18" charset="0"/>
              </a:rPr>
              <a:t>Read with anyone</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GB" sz="2600" dirty="0">
                <a:latin typeface="Calibri" panose="020F0502020204030204" pitchFamily="34" charset="0"/>
                <a:ea typeface="Calibri" panose="020F0502020204030204" pitchFamily="34" charset="0"/>
                <a:cs typeface="Times New Roman" panose="02020603050405020304" pitchFamily="18" charset="0"/>
              </a:rPr>
              <a:t>Talk about books</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GB" sz="2600" dirty="0">
                <a:latin typeface="Calibri" panose="020F0502020204030204" pitchFamily="34" charset="0"/>
                <a:ea typeface="Calibri" panose="020F0502020204030204" pitchFamily="34" charset="0"/>
                <a:cs typeface="Times New Roman" panose="02020603050405020304" pitchFamily="18" charset="0"/>
              </a:rPr>
              <a:t>Like or NOT like a book</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GB" sz="2600" dirty="0">
                <a:latin typeface="Calibri" panose="020F0502020204030204" pitchFamily="34" charset="0"/>
                <a:ea typeface="Calibri" panose="020F0502020204030204" pitchFamily="34" charset="0"/>
                <a:cs typeface="Times New Roman" panose="02020603050405020304" pitchFamily="18" charset="0"/>
              </a:rPr>
              <a:t>Get emotional about a book</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GB" sz="2600" dirty="0">
                <a:latin typeface="Calibri" panose="020F0502020204030204" pitchFamily="34" charset="0"/>
                <a:ea typeface="Calibri" panose="020F0502020204030204" pitchFamily="34" charset="0"/>
                <a:cs typeface="Times New Roman" panose="02020603050405020304" pitchFamily="18" charset="0"/>
              </a:rPr>
              <a:t>Read anything, not just books</a:t>
            </a:r>
            <a:r>
              <a:rPr lang="en-GB" sz="2600" dirty="0" smtClean="0">
                <a:latin typeface="Calibri" panose="020F0502020204030204" pitchFamily="34" charset="0"/>
                <a:ea typeface="Calibri" panose="020F0502020204030204" pitchFamily="34" charset="0"/>
                <a:cs typeface="Times New Roman" panose="02020603050405020304" pitchFamily="18" charset="0"/>
              </a:rPr>
              <a:t>, </a:t>
            </a:r>
            <a:r>
              <a:rPr lang="en-GB" sz="2600" dirty="0">
                <a:latin typeface="Calibri" panose="020F0502020204030204" pitchFamily="34" charset="0"/>
                <a:ea typeface="Calibri" panose="020F0502020204030204" pitchFamily="34" charset="0"/>
                <a:cs typeface="Times New Roman" panose="02020603050405020304" pitchFamily="18" charset="0"/>
              </a:rPr>
              <a:t>wherever you want</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GB" sz="2600" dirty="0">
                <a:latin typeface="Calibri" panose="020F0502020204030204" pitchFamily="34" charset="0"/>
                <a:ea typeface="Calibri" panose="020F0502020204030204" pitchFamily="34" charset="0"/>
                <a:cs typeface="Times New Roman" panose="02020603050405020304" pitchFamily="18" charset="0"/>
              </a:rPr>
              <a:t>Re-read a book</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n-GB" sz="2600" dirty="0">
                <a:latin typeface="Calibri" panose="020F0502020204030204" pitchFamily="34" charset="0"/>
                <a:ea typeface="Calibri" panose="020F0502020204030204" pitchFamily="34" charset="0"/>
                <a:cs typeface="Times New Roman" panose="02020603050405020304" pitchFamily="18" charset="0"/>
              </a:rPr>
              <a:t>Take ideas from books and use them!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7080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Spellings</a:t>
            </a:r>
            <a:endParaRPr lang="en-GB" dirty="0"/>
          </a:p>
        </p:txBody>
      </p:sp>
      <p:sp>
        <p:nvSpPr>
          <p:cNvPr id="3" name="Content Placeholder 2"/>
          <p:cNvSpPr>
            <a:spLocks noGrp="1"/>
          </p:cNvSpPr>
          <p:nvPr>
            <p:ph idx="1"/>
          </p:nvPr>
        </p:nvSpPr>
        <p:spPr>
          <a:xfrm>
            <a:off x="677334" y="1454331"/>
            <a:ext cx="8596668" cy="5085806"/>
          </a:xfrm>
        </p:spPr>
        <p:txBody>
          <a:bodyPr>
            <a:normAutofit fontScale="92500" lnSpcReduction="20000"/>
          </a:bodyPr>
          <a:lstStyle/>
          <a:p>
            <a:r>
              <a:rPr lang="en-GB" dirty="0" smtClean="0"/>
              <a:t>We use the SCODE spelling system.</a:t>
            </a:r>
          </a:p>
          <a:p>
            <a:r>
              <a:rPr lang="en-GB" dirty="0" smtClean="0"/>
              <a:t>This follows on well from Little </a:t>
            </a:r>
            <a:r>
              <a:rPr lang="en-GB" dirty="0" err="1" smtClean="0"/>
              <a:t>Wandle</a:t>
            </a:r>
            <a:r>
              <a:rPr lang="en-GB" dirty="0" smtClean="0"/>
              <a:t> by looking at sounds and the different ways they are coded.</a:t>
            </a:r>
          </a:p>
          <a:p>
            <a:r>
              <a:rPr lang="en-GB" dirty="0" smtClean="0"/>
              <a:t>Each child has their own book which is completed after the teaching input.</a:t>
            </a:r>
          </a:p>
          <a:p>
            <a:endParaRPr lang="en-GB" dirty="0"/>
          </a:p>
          <a:p>
            <a:r>
              <a:rPr lang="en-GB" dirty="0" smtClean="0"/>
              <a:t>Spellings are set on </a:t>
            </a:r>
            <a:r>
              <a:rPr lang="en-GB" dirty="0" err="1" smtClean="0"/>
              <a:t>Spellingframe</a:t>
            </a:r>
            <a:r>
              <a:rPr lang="en-GB" dirty="0" smtClean="0"/>
              <a:t> weekly.</a:t>
            </a:r>
          </a:p>
          <a:p>
            <a:r>
              <a:rPr lang="en-GB" dirty="0" smtClean="0"/>
              <a:t>Children are split into different groups so that their spellings are appropriate for them.  Most children will have the spellings following our SCODE rules.</a:t>
            </a:r>
          </a:p>
          <a:p>
            <a:r>
              <a:rPr lang="en-GB" dirty="0" smtClean="0"/>
              <a:t>I have shown the children how to use spelling frame and explained that they need to do at least one test each week.</a:t>
            </a:r>
          </a:p>
          <a:p>
            <a:r>
              <a:rPr lang="en-GB" dirty="0" smtClean="0"/>
              <a:t>There will be a spelling test on Friday mornings where the children will be given sentences to write containing their spelling words.  I try to use words in the sentences that they should be able to spell and I expect them to use the correct grammar in these sentences.  For example, capital letters, full stops, inverted commas (year 4).  </a:t>
            </a:r>
          </a:p>
          <a:p>
            <a:r>
              <a:rPr lang="en-GB" dirty="0" smtClean="0"/>
              <a:t>If the children get all their spellings and grammar correct they get 2 spelling credits.  It they get all their spellings correct but miss some grammar points they receive 1 spelling credit.  10 spelling credits means that they get a trip to our spelling shop!</a:t>
            </a:r>
            <a:endParaRPr lang="en-GB" dirty="0"/>
          </a:p>
        </p:txBody>
      </p:sp>
    </p:spTree>
    <p:extLst>
      <p:ext uri="{BB962C8B-B14F-4D97-AF65-F5344CB8AC3E}">
        <p14:creationId xmlns:p14="http://schemas.microsoft.com/office/powerpoint/2010/main" val="1549024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7895" y="0"/>
            <a:ext cx="10981791" cy="6592389"/>
          </a:xfrm>
        </p:spPr>
      </p:pic>
    </p:spTree>
    <p:extLst>
      <p:ext uri="{BB962C8B-B14F-4D97-AF65-F5344CB8AC3E}">
        <p14:creationId xmlns:p14="http://schemas.microsoft.com/office/powerpoint/2010/main" val="2993834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702</TotalTime>
  <Words>1326</Words>
  <Application>Microsoft Office PowerPoint</Application>
  <PresentationFormat>Widescreen</PresentationFormat>
  <Paragraphs>88</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Gill Sans MT</vt:lpstr>
      <vt:lpstr>Rockwell</vt:lpstr>
      <vt:lpstr>Times New Roman</vt:lpstr>
      <vt:lpstr>Trebuchet MS</vt:lpstr>
      <vt:lpstr>Wingdings</vt:lpstr>
      <vt:lpstr>Wingdings 3</vt:lpstr>
      <vt:lpstr>Facet</vt:lpstr>
      <vt:lpstr>Squirrels Year 3/4 Curriculum Meeting 2023</vt:lpstr>
      <vt:lpstr>PowerPoint Presentation</vt:lpstr>
      <vt:lpstr>PowerPoint Presentation</vt:lpstr>
      <vt:lpstr>English - How is it taught?</vt:lpstr>
      <vt:lpstr>Reading – how is it taught?</vt:lpstr>
      <vt:lpstr>Reading for Pleasure class reader  </vt:lpstr>
      <vt:lpstr>PowerPoint Presentation</vt:lpstr>
      <vt:lpstr>Spellings</vt:lpstr>
      <vt:lpstr>PowerPoint Presentation</vt:lpstr>
      <vt:lpstr>PowerPoint Presentation</vt:lpstr>
      <vt:lpstr>Maths - How is it taught?</vt:lpstr>
      <vt:lpstr>Times tables</vt:lpstr>
      <vt:lpstr>Home Learning  </vt:lpstr>
      <vt:lpstr>PowerPoint Presentation</vt:lpstr>
      <vt:lpstr>PowerPoint Presentation</vt:lpstr>
      <vt:lpstr>Things to Remember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Clarke</dc:creator>
  <cp:lastModifiedBy>Jo Hillier</cp:lastModifiedBy>
  <cp:revision>66</cp:revision>
  <cp:lastPrinted>2022-10-11T08:02:08Z</cp:lastPrinted>
  <dcterms:created xsi:type="dcterms:W3CDTF">2022-10-09T17:00:35Z</dcterms:created>
  <dcterms:modified xsi:type="dcterms:W3CDTF">2023-09-17T19:52:22Z</dcterms:modified>
</cp:coreProperties>
</file>