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5" r:id="rId2"/>
  </p:sldMasterIdLst>
  <p:notesMasterIdLst>
    <p:notesMasterId r:id="rId21"/>
  </p:notesMasterIdLst>
  <p:handoutMasterIdLst>
    <p:handoutMasterId r:id="rId22"/>
  </p:handoutMasterIdLst>
  <p:sldIdLst>
    <p:sldId id="257" r:id="rId3"/>
    <p:sldId id="258" r:id="rId4"/>
    <p:sldId id="283" r:id="rId5"/>
    <p:sldId id="295" r:id="rId6"/>
    <p:sldId id="261" r:id="rId7"/>
    <p:sldId id="291" r:id="rId8"/>
    <p:sldId id="300" r:id="rId9"/>
    <p:sldId id="263" r:id="rId10"/>
    <p:sldId id="264" r:id="rId11"/>
    <p:sldId id="286" r:id="rId12"/>
    <p:sldId id="267" r:id="rId13"/>
    <p:sldId id="287" r:id="rId14"/>
    <p:sldId id="288" r:id="rId15"/>
    <p:sldId id="271" r:id="rId16"/>
    <p:sldId id="272" r:id="rId17"/>
    <p:sldId id="273" r:id="rId18"/>
    <p:sldId id="296" r:id="rId19"/>
    <p:sldId id="297" r:id="rId20"/>
  </p:sldIdLst>
  <p:sldSz cx="9144000" cy="6858000" type="screen4x3"/>
  <p:notesSz cx="6669088" cy="97536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2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06" autoAdjust="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6" d="100"/>
          <a:sy n="46" d="100"/>
        </p:scale>
        <p:origin x="-2419" y="-86"/>
      </p:cViewPr>
      <p:guideLst>
        <p:guide orient="horz" pos="3072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61FD1-19FB-49C6-A103-CF90B7F1466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6AD77-FD5E-4D3A-9177-C8610225294C}" type="datetimeFigureOut">
              <a:rPr lang="en-GB" smtClean="0"/>
              <a:pPr/>
              <a:t>08/07/2019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632325"/>
            <a:ext cx="5335588" cy="438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CF602-DDB2-4C97-95AB-FD040C88849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GB" dirty="0"/>
              <a:t>When was your fire risk assessment carried out? Have this available for staff to see at the training.</a:t>
            </a:r>
          </a:p>
          <a:p>
            <a:pPr>
              <a:buFont typeface="Arial" pitchFamily="34" charset="0"/>
              <a:buNone/>
            </a:pPr>
            <a:endParaRPr lang="en-GB" dirty="0"/>
          </a:p>
          <a:p>
            <a:pPr>
              <a:buFont typeface="Arial" pitchFamily="34" charset="0"/>
              <a:buNone/>
            </a:pPr>
            <a:r>
              <a:rPr lang="en-GB" dirty="0"/>
              <a:t>Tell staff where are your extinguishers positioned and show them on a plan where the escape routes and assembly</a:t>
            </a:r>
            <a:r>
              <a:rPr lang="en-GB" baseline="0" dirty="0"/>
              <a:t> points are.</a:t>
            </a:r>
          </a:p>
          <a:p>
            <a:pPr>
              <a:buFont typeface="Arial" pitchFamily="34" charset="0"/>
              <a:buNone/>
            </a:pPr>
            <a:endParaRPr lang="en-GB" baseline="0" dirty="0"/>
          </a:p>
          <a:p>
            <a:pPr>
              <a:buFont typeface="Arial" pitchFamily="34" charset="0"/>
              <a:buNone/>
            </a:pPr>
            <a:r>
              <a:rPr lang="en-GB" baseline="0" dirty="0"/>
              <a:t>Do you have any PEEPs in place currently – if so show staff one. A PEEP should be drawn up for anyone who cannot leave the premises unassisted in an emergency for example this could be a pupil or member of staff with a broken leg (temporary disability) or in a wheelchair (permanent disability).</a:t>
            </a:r>
          </a:p>
          <a:p>
            <a:pPr>
              <a:buFont typeface="Arial" pitchFamily="34" charset="0"/>
              <a:buNone/>
            </a:pPr>
            <a:endParaRPr lang="en-GB" baseline="0" dirty="0"/>
          </a:p>
          <a:p>
            <a:pPr>
              <a:buFont typeface="Arial" pitchFamily="34" charset="0"/>
              <a:buNone/>
            </a:pPr>
            <a:r>
              <a:rPr lang="en-GB" baseline="0" dirty="0"/>
              <a:t>We carry out a fire drill 3 times per year – i.e. every other term.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CF602-DDB2-4C97-95AB-FD040C888499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CF602-DDB2-4C97-95AB-FD040C888499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With this slide you need to be explicit about what your specific procedures 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CF602-DDB2-4C97-95AB-FD040C888499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At this point you need to distribute</a:t>
            </a:r>
            <a:r>
              <a:rPr lang="en-GB" baseline="0" dirty="0"/>
              <a:t> your school emergency plan and go through the details.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CF602-DDB2-4C97-95AB-FD040C888499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5800" y="2606675"/>
            <a:ext cx="777240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371600" y="378936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4" name="Picture 4" descr="header rgb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3363" y="1206500"/>
            <a:ext cx="2020887" cy="46704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113" y="1206500"/>
            <a:ext cx="5911850" cy="46704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C314E-D6FB-4B03-8679-C20558E21BC0}" type="datetimeFigureOut">
              <a:rPr lang="en-GB" smtClean="0"/>
              <a:pPr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5E33-2641-4F5E-9607-3FF002F4CE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C314E-D6FB-4B03-8679-C20558E21BC0}" type="datetimeFigureOut">
              <a:rPr lang="en-GB" smtClean="0"/>
              <a:pPr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5E33-2641-4F5E-9607-3FF002F4CE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C314E-D6FB-4B03-8679-C20558E21BC0}" type="datetimeFigureOut">
              <a:rPr lang="en-GB" smtClean="0"/>
              <a:pPr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5E33-2641-4F5E-9607-3FF002F4CE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C314E-D6FB-4B03-8679-C20558E21BC0}" type="datetimeFigureOut">
              <a:rPr lang="en-GB" smtClean="0"/>
              <a:pPr/>
              <a:t>08/07/2019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5E33-2641-4F5E-9607-3FF002F4CE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C314E-D6FB-4B03-8679-C20558E21BC0}" type="datetimeFigureOut">
              <a:rPr lang="en-GB" smtClean="0"/>
              <a:pPr/>
              <a:t>08/07/2019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5E33-2641-4F5E-9607-3FF002F4CE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C314E-D6FB-4B03-8679-C20558E21BC0}" type="datetimeFigureOut">
              <a:rPr lang="en-GB" smtClean="0"/>
              <a:pPr/>
              <a:t>08/07/2019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5E33-2641-4F5E-9607-3FF002F4CE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C314E-D6FB-4B03-8679-C20558E21BC0}" type="datetimeFigureOut">
              <a:rPr lang="en-GB" smtClean="0"/>
              <a:pPr/>
              <a:t>08/07/2019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5E33-2641-4F5E-9607-3FF002F4CE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C314E-D6FB-4B03-8679-C20558E21BC0}" type="datetimeFigureOut">
              <a:rPr lang="en-GB" smtClean="0"/>
              <a:pPr/>
              <a:t>08/07/2019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5E33-2641-4F5E-9607-3FF002F4CE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C314E-D6FB-4B03-8679-C20558E21BC0}" type="datetimeFigureOut">
              <a:rPr lang="en-GB" smtClean="0"/>
              <a:pPr/>
              <a:t>08/07/2019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5E33-2641-4F5E-9607-3FF002F4CE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C314E-D6FB-4B03-8679-C20558E21BC0}" type="datetimeFigureOut">
              <a:rPr lang="en-GB" smtClean="0"/>
              <a:pPr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5E33-2641-4F5E-9607-3FF002F4CE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C314E-D6FB-4B03-8679-C20558E21BC0}" type="datetimeFigureOut">
              <a:rPr lang="en-GB" smtClean="0"/>
              <a:pPr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5E33-2641-4F5E-9607-3FF002F4CE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113" y="2276475"/>
            <a:ext cx="3965575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2276475"/>
            <a:ext cx="3967162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oter rgb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34075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header no logo rgb"/>
          <p:cNvPicPr>
            <a:picLocks noChangeAspect="1" noChangeArrowheads="1"/>
          </p:cNvPicPr>
          <p:nvPr/>
        </p:nvPicPr>
        <p:blipFill>
          <a:blip r:embed="rId14" cstate="print"/>
          <a:srcRect t="26901"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19113" y="1484313"/>
            <a:ext cx="8229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 sz="3200" dirty="0">
              <a:solidFill>
                <a:srgbClr val="006E56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19113" y="2320925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200" dirty="0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>
            <a:off x="250825" y="5949950"/>
            <a:ext cx="8569325" cy="0"/>
          </a:xfrm>
          <a:prstGeom prst="line">
            <a:avLst/>
          </a:prstGeom>
          <a:noFill/>
          <a:ln w="28575">
            <a:solidFill>
              <a:srgbClr val="005A5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1206500"/>
            <a:ext cx="80851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9113" y="2276475"/>
            <a:ext cx="808513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C314E-D6FB-4B03-8679-C20558E21BC0}" type="datetimeFigureOut">
              <a:rPr lang="en-GB" smtClean="0"/>
              <a:pPr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F5E33-2641-4F5E-9607-3FF002F4CE5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67544" y="692696"/>
            <a:ext cx="8208912" cy="3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19044" rIns="0" bIns="19044" anchor="ctr">
            <a:spAutoFit/>
          </a:bodyPr>
          <a:lstStyle/>
          <a:p>
            <a:pPr marL="266700" indent="-266700" algn="ctr"/>
            <a:r>
              <a:rPr lang="en-GB" sz="2000" b="1" dirty="0"/>
              <a:t>Annual Reminder of essential Fire Safety information in Schools </a:t>
            </a:r>
          </a:p>
        </p:txBody>
      </p:sp>
      <p:sp>
        <p:nvSpPr>
          <p:cNvPr id="4103" name="Rectangle 16"/>
          <p:cNvSpPr>
            <a:spLocks noChangeArrowheads="1"/>
          </p:cNvSpPr>
          <p:nvPr/>
        </p:nvSpPr>
        <p:spPr bwMode="auto">
          <a:xfrm>
            <a:off x="2555776" y="6032321"/>
            <a:ext cx="41044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sz="1200" dirty="0"/>
              <a:t>Powerstock CE VA Primary School, Nr Bridport 24/10/11</a:t>
            </a:r>
            <a:endParaRPr lang="en-GB" dirty="0"/>
          </a:p>
        </p:txBody>
      </p:sp>
      <p:pic>
        <p:nvPicPr>
          <p:cNvPr id="8" name="Picture 7" descr="http://www.wessexfm.com/gallery/view/powerstock-school-fire/797e55c4/2/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996952"/>
            <a:ext cx="381642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11560" y="1328138"/>
            <a:ext cx="8280400" cy="1731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19044" rIns="0" bIns="19044" anchor="ctr">
            <a:spAutoFit/>
          </a:bodyPr>
          <a:lstStyle/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GB" sz="2200" dirty="0"/>
              <a:t>To try and prevent fires starting and spreading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GB" sz="2200" dirty="0"/>
              <a:t>To make sure everyone knows how to raise the alarm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GB" sz="2200" dirty="0"/>
              <a:t>To make sure everyone knows what to do upon hearing the alarm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13" y="764704"/>
            <a:ext cx="8085137" cy="638324"/>
          </a:xfrm>
        </p:spPr>
        <p:txBody>
          <a:bodyPr>
            <a:normAutofit/>
          </a:bodyPr>
          <a:lstStyle/>
          <a:p>
            <a:pPr marL="271463" indent="-271463" algn="l">
              <a:spcBef>
                <a:spcPct val="50000"/>
              </a:spcBef>
            </a:pPr>
            <a:r>
              <a:rPr lang="en-GB" sz="3200" b="1" dirty="0">
                <a:latin typeface="Arial" pitchFamily="34" charset="0"/>
                <a:cs typeface="Arial" pitchFamily="34" charset="0"/>
              </a:rPr>
              <a:t>Fire Action Notices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4124895" cy="3816424"/>
          </a:xfrm>
        </p:spPr>
        <p:txBody>
          <a:bodyPr/>
          <a:lstStyle/>
          <a:p>
            <a:pPr marL="271463" indent="-271463">
              <a:spcBef>
                <a:spcPct val="50000"/>
              </a:spcBef>
            </a:pPr>
            <a:r>
              <a:rPr lang="en-GB" sz="2200" dirty="0">
                <a:latin typeface="Arial" pitchFamily="34" charset="0"/>
                <a:cs typeface="Arial" pitchFamily="34" charset="0"/>
              </a:rPr>
              <a:t>Fire action notices which detail the evacuation procedure should be displayed adjacent to fire call points. </a:t>
            </a:r>
          </a:p>
          <a:p>
            <a:pPr marL="271463" indent="-271463">
              <a:spcBef>
                <a:spcPct val="50000"/>
              </a:spcBef>
            </a:pPr>
            <a:endParaRPr lang="en-GB" sz="2200" dirty="0">
              <a:latin typeface="Arial" pitchFamily="34" charset="0"/>
              <a:cs typeface="Arial" pitchFamily="34" charset="0"/>
            </a:endParaRPr>
          </a:p>
          <a:p>
            <a:pPr marL="271463" indent="-271463">
              <a:spcBef>
                <a:spcPct val="50000"/>
              </a:spcBef>
            </a:pPr>
            <a:r>
              <a:rPr lang="en-GB" sz="2200" dirty="0">
                <a:latin typeface="Arial" pitchFamily="34" charset="0"/>
                <a:cs typeface="Arial" pitchFamily="34" charset="0"/>
              </a:rPr>
              <a:t>Make sure that the notices in your area are fully and legibly completed and up-to-date</a:t>
            </a:r>
            <a:r>
              <a:rPr lang="en-GB" sz="2200" dirty="0"/>
              <a:t>. </a:t>
            </a:r>
          </a:p>
        </p:txBody>
      </p:sp>
      <p:pic>
        <p:nvPicPr>
          <p:cNvPr id="4" name="Picture 6" descr="Fire Action not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6288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7864" y="2204864"/>
            <a:ext cx="54006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338" name="Picture 5" descr="Fire Alarm Break Glass 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72816"/>
            <a:ext cx="1872208" cy="2496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539552" y="548680"/>
            <a:ext cx="44181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3200" b="1" dirty="0"/>
              <a:t>If you discover a fire: 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203848" y="991761"/>
            <a:ext cx="5616326" cy="58169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6700" indent="-266700">
              <a:spcBef>
                <a:spcPct val="50000"/>
              </a:spcBef>
              <a:buFontTx/>
              <a:buChar char="•"/>
            </a:pPr>
            <a:r>
              <a:rPr lang="en-GB" sz="2400" dirty="0"/>
              <a:t>Raise the alarm - do you know where your nearest call point is? </a:t>
            </a:r>
          </a:p>
          <a:p>
            <a:pPr marL="266700" indent="-266700">
              <a:spcBef>
                <a:spcPct val="50000"/>
              </a:spcBef>
            </a:pPr>
            <a:r>
              <a:rPr lang="en-GB" sz="2400" dirty="0"/>
              <a:t>   The school’s procedure for calling 999 </a:t>
            </a:r>
            <a:r>
              <a:rPr lang="en-GB" sz="2400" dirty="0" smtClean="0"/>
              <a:t>is - Miss Priestley or Mrs Talbot-king will phone 999. (Mrs Hillier in Miss Priestley’s or Mrs Talbot-King’s absence)</a:t>
            </a:r>
            <a:endParaRPr lang="en-GB" sz="2400" dirty="0"/>
          </a:p>
          <a:p>
            <a:pPr marL="266700" indent="-266700">
              <a:spcBef>
                <a:spcPct val="50000"/>
              </a:spcBef>
              <a:buFontTx/>
              <a:buChar char="•"/>
            </a:pPr>
            <a:r>
              <a:rPr lang="en-GB" sz="2400" dirty="0"/>
              <a:t>Organise the calm evacuation of the </a:t>
            </a:r>
            <a:r>
              <a:rPr lang="en-GB" sz="2400" dirty="0" err="1" smtClean="0"/>
              <a:t>area.If</a:t>
            </a:r>
            <a:r>
              <a:rPr lang="en-GB" sz="2400" dirty="0" smtClean="0"/>
              <a:t> </a:t>
            </a:r>
            <a:r>
              <a:rPr lang="en-GB" sz="2400" dirty="0"/>
              <a:t>the fire is small and you feel confident to do so, use the correct type of fire extinguisher to try and put out the fire.</a:t>
            </a:r>
          </a:p>
          <a:p>
            <a:pPr marL="266700" indent="-266700">
              <a:spcBef>
                <a:spcPct val="50000"/>
              </a:spcBef>
              <a:buFontTx/>
              <a:buChar char="•"/>
            </a:pPr>
            <a:r>
              <a:rPr lang="en-GB" sz="2400" dirty="0"/>
              <a:t>DO NOT PUT YOURSELF OR OTHERS IN DANGER!</a:t>
            </a:r>
          </a:p>
        </p:txBody>
      </p:sp>
      <p:pic>
        <p:nvPicPr>
          <p:cNvPr id="5" name="Picture 2" descr="http://www.essentialfiresafety.co.uk/images/T/be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509120"/>
            <a:ext cx="1800200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13" y="764704"/>
            <a:ext cx="8085137" cy="710332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>
                <a:latin typeface="Arial" pitchFamily="34" charset="0"/>
                <a:cs typeface="Arial" pitchFamily="34" charset="0"/>
              </a:rPr>
              <a:t>If you hear the alarm....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113" y="1700808"/>
            <a:ext cx="8085137" cy="1872208"/>
          </a:xfrm>
        </p:spPr>
        <p:txBody>
          <a:bodyPr>
            <a:normAutofit fontScale="77500" lnSpcReduction="20000"/>
          </a:bodyPr>
          <a:lstStyle/>
          <a:p>
            <a:pPr marL="358775" indent="-358775">
              <a:spcBef>
                <a:spcPct val="50000"/>
              </a:spcBef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Do not assume it is a drill or a false alarm;</a:t>
            </a:r>
          </a:p>
          <a:p>
            <a:pPr marL="358775" indent="-358775">
              <a:spcBef>
                <a:spcPct val="50000"/>
              </a:spcBef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Organise the calm evacuation of the area you are responsible for;</a:t>
            </a:r>
          </a:p>
          <a:p>
            <a:pPr marL="358775" indent="-358775">
              <a:spcBef>
                <a:spcPct val="50000"/>
              </a:spcBef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Close doors and windows as you go;</a:t>
            </a:r>
          </a:p>
          <a:p>
            <a:pPr marL="358775" indent="-358775">
              <a:spcBef>
                <a:spcPct val="50000"/>
              </a:spcBef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Go directly to your assembly point;</a:t>
            </a:r>
          </a:p>
          <a:p>
            <a:pPr marL="358775" indent="-358775">
              <a:spcBef>
                <a:spcPct val="50000"/>
              </a:spcBef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Do not re-enter the building until told to do so.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552" y="4509120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>
              <a:spcBef>
                <a:spcPct val="50000"/>
              </a:spcBef>
              <a:buFont typeface="Arial" pitchFamily="34" charset="0"/>
              <a:buChar char="•"/>
            </a:pPr>
            <a:r>
              <a:rPr lang="en-GB" dirty="0">
                <a:latin typeface="Arial" pitchFamily="34" charset="0"/>
                <a:cs typeface="Arial" pitchFamily="34" charset="0"/>
              </a:rPr>
              <a:t>Are conducted 3 times per academic year; </a:t>
            </a:r>
          </a:p>
          <a:p>
            <a:pPr marL="358775" indent="-358775">
              <a:spcBef>
                <a:spcPct val="50000"/>
              </a:spcBef>
              <a:buFont typeface="Arial" pitchFamily="34" charset="0"/>
              <a:buChar char="•"/>
            </a:pPr>
            <a:r>
              <a:rPr lang="en-GB" dirty="0">
                <a:latin typeface="Arial" pitchFamily="34" charset="0"/>
                <a:cs typeface="Arial" pitchFamily="34" charset="0"/>
              </a:rPr>
              <a:t>The time of the drill may be varied to capture different scenarios;</a:t>
            </a:r>
          </a:p>
          <a:p>
            <a:pPr marL="358775" indent="-358775">
              <a:spcBef>
                <a:spcPct val="50000"/>
              </a:spcBef>
              <a:buFont typeface="Arial" pitchFamily="34" charset="0"/>
              <a:buChar char="•"/>
            </a:pPr>
            <a:r>
              <a:rPr lang="en-GB" dirty="0">
                <a:latin typeface="Arial" pitchFamily="34" charset="0"/>
                <a:cs typeface="Arial" pitchFamily="34" charset="0"/>
              </a:rPr>
              <a:t>Report any problems encountered.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9552" y="3789040"/>
            <a:ext cx="8085137" cy="710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latin typeface="Arial" pitchFamily="34" charset="0"/>
                <a:ea typeface="+mj-ea"/>
                <a:cs typeface="Arial" pitchFamily="34" charset="0"/>
              </a:rPr>
              <a:t>Practice Fire Drills...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13" y="764704"/>
            <a:ext cx="8085137" cy="638324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>
                <a:latin typeface="Arial" pitchFamily="34" charset="0"/>
                <a:cs typeface="Arial" pitchFamily="34" charset="0"/>
              </a:rPr>
              <a:t>Fire Fighting Equipment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1728192"/>
          </a:xfrm>
        </p:spPr>
        <p:txBody>
          <a:bodyPr>
            <a:noAutofit/>
          </a:bodyPr>
          <a:lstStyle/>
          <a:p>
            <a:pPr marL="266700" indent="-266700">
              <a:spcBef>
                <a:spcPct val="50000"/>
              </a:spcBef>
            </a:pPr>
            <a:r>
              <a:rPr lang="en-GB" sz="2400" dirty="0"/>
              <a:t>Suitable and sufficient fire fighting equipment is readily accessible and is available throughout the school. </a:t>
            </a:r>
          </a:p>
          <a:p>
            <a:pPr marL="266700" indent="-266700">
              <a:spcBef>
                <a:spcPct val="50000"/>
              </a:spcBef>
            </a:pPr>
            <a:r>
              <a:rPr lang="en-GB" sz="2400" dirty="0"/>
              <a:t>All such equipment is checked annually by a competent person to make sure that it is in efficient working order. </a:t>
            </a:r>
          </a:p>
        </p:txBody>
      </p:sp>
      <p:pic>
        <p:nvPicPr>
          <p:cNvPr id="4" name="Picture 8" descr="http://www.bawfs.com/assets/products/137435004135_produ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573016"/>
            <a:ext cx="1944216" cy="1944216"/>
          </a:xfrm>
          <a:prstGeom prst="rect">
            <a:avLst/>
          </a:prstGeom>
          <a:noFill/>
        </p:spPr>
      </p:pic>
      <p:pic>
        <p:nvPicPr>
          <p:cNvPr id="5" name="Picture 6" descr="http://t0.gstatic.com/images?q=tbn:ANd9GcQmsjGhXxlYVwWMWhPHqDxcUeYbLOAVcCQMQ9ulkvpaPzqOLvg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597724"/>
            <a:ext cx="3960440" cy="21355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467544" y="2148945"/>
            <a:ext cx="2520280" cy="188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19044" rIns="0" bIns="19044" anchor="ctr">
            <a:spAutoFit/>
          </a:bodyPr>
          <a:lstStyle/>
          <a:p>
            <a:r>
              <a:rPr lang="en-GB" sz="2400" dirty="0"/>
              <a:t>Note when to use each of them - and just as importantly, WHEN NOT TO!</a:t>
            </a:r>
          </a:p>
        </p:txBody>
      </p:sp>
      <p:pic>
        <p:nvPicPr>
          <p:cNvPr id="18435" name="Picture 7" descr="Fire Extinguisher Typ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460" y="1471389"/>
            <a:ext cx="5688012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9" y="846460"/>
            <a:ext cx="8280722" cy="566316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Arial" pitchFamily="34" charset="0"/>
                <a:cs typeface="Arial" pitchFamily="34" charset="0"/>
              </a:rPr>
              <a:t>Types of Fire Extinguishers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19113" y="836712"/>
            <a:ext cx="8085137" cy="638324"/>
          </a:xfrm>
        </p:spPr>
        <p:txBody>
          <a:bodyPr>
            <a:normAutofit/>
          </a:bodyPr>
          <a:lstStyle/>
          <a:p>
            <a:pPr marL="266700" indent="-266700" algn="l">
              <a:spcBef>
                <a:spcPct val="50000"/>
              </a:spcBef>
            </a:pPr>
            <a:r>
              <a:rPr lang="en-GB" sz="3200" b="1" dirty="0">
                <a:latin typeface="Arial" pitchFamily="34" charset="0"/>
                <a:cs typeface="Arial" pitchFamily="34" charset="0"/>
              </a:rPr>
              <a:t>Fire Training Requirements: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9113" y="1628800"/>
            <a:ext cx="8085137" cy="4464496"/>
          </a:xfrm>
        </p:spPr>
        <p:txBody>
          <a:bodyPr>
            <a:normAutofit/>
          </a:bodyPr>
          <a:lstStyle/>
          <a:p>
            <a:pPr marL="358775" indent="-358775">
              <a:spcBef>
                <a:spcPct val="50000"/>
              </a:spcBef>
            </a:pPr>
            <a:r>
              <a:rPr lang="en-GB" sz="2200" dirty="0">
                <a:latin typeface="Arial" pitchFamily="34" charset="0"/>
                <a:cs typeface="Arial" pitchFamily="34" charset="0"/>
              </a:rPr>
              <a:t>All staff should be told about fire and emergency procedures on their first day (including supply staff, parent helpers, non-teaching); </a:t>
            </a:r>
          </a:p>
          <a:p>
            <a:pPr marL="358775" indent="-358775">
              <a:spcBef>
                <a:spcPct val="50000"/>
              </a:spcBef>
            </a:pPr>
            <a:r>
              <a:rPr lang="en-GB" sz="2200" dirty="0">
                <a:latin typeface="Arial" pitchFamily="34" charset="0"/>
                <a:cs typeface="Arial" pitchFamily="34" charset="0"/>
              </a:rPr>
              <a:t>All visitors and contractors, who may be left unaccompanied, must be briefed on the sound of the alarm and what to do if they hear the alarm when</a:t>
            </a:r>
            <a:r>
              <a:rPr lang="en-GB" sz="2200" b="1" dirty="0">
                <a:latin typeface="Arial" pitchFamily="34" charset="0"/>
                <a:cs typeface="Arial" pitchFamily="34" charset="0"/>
              </a:rPr>
              <a:t> they first arrive on site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; </a:t>
            </a:r>
          </a:p>
          <a:p>
            <a:pPr marL="358775" indent="-358775">
              <a:spcBef>
                <a:spcPct val="50000"/>
              </a:spcBef>
            </a:pPr>
            <a:r>
              <a:rPr lang="en-GB" sz="2200" dirty="0">
                <a:latin typeface="Arial" pitchFamily="34" charset="0"/>
                <a:cs typeface="Arial" pitchFamily="34" charset="0"/>
              </a:rPr>
              <a:t>All staff should receive this general awareness training on an annual basis;</a:t>
            </a:r>
          </a:p>
          <a:p>
            <a:pPr marL="358775" indent="-358775">
              <a:spcBef>
                <a:spcPct val="50000"/>
              </a:spcBef>
            </a:pPr>
            <a:r>
              <a:rPr lang="en-GB" sz="2200" dirty="0">
                <a:latin typeface="Arial" pitchFamily="34" charset="0"/>
                <a:cs typeface="Arial" pitchFamily="34" charset="0"/>
              </a:rPr>
              <a:t>Staff working in high fire risk areas and key personnel involved in the evacuation procedure should receive practical fire extinguisher training (every 3 years).</a:t>
            </a:r>
          </a:p>
          <a:p>
            <a:pPr marL="266700" indent="-266700">
              <a:spcBef>
                <a:spcPct val="50000"/>
              </a:spcBef>
            </a:pP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980728"/>
            <a:ext cx="8301359" cy="566316"/>
          </a:xfrm>
        </p:spPr>
        <p:txBody>
          <a:bodyPr>
            <a:noAutofit/>
          </a:bodyPr>
          <a:lstStyle/>
          <a:p>
            <a:pPr marL="266700" indent="-266700">
              <a:spcBef>
                <a:spcPct val="50000"/>
              </a:spcBef>
            </a:pPr>
            <a:r>
              <a:rPr lang="en-GB" sz="3200" b="1" dirty="0">
                <a:latin typeface="Arial" pitchFamily="34" charset="0"/>
                <a:cs typeface="Arial" pitchFamily="34" charset="0"/>
              </a:rPr>
              <a:t>Remember - think about fire prevention...</a:t>
            </a:r>
          </a:p>
        </p:txBody>
      </p:sp>
      <p:pic>
        <p:nvPicPr>
          <p:cNvPr id="6" name="Picture 5" descr="Firefighters at Duke of Yor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772816"/>
            <a:ext cx="345638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3"/>
          <p:cNvSpPr txBox="1">
            <a:spLocks/>
          </p:cNvSpPr>
          <p:nvPr/>
        </p:nvSpPr>
        <p:spPr bwMode="auto">
          <a:xfrm>
            <a:off x="5004048" y="5877272"/>
            <a:ext cx="398087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1200" b="1" dirty="0"/>
              <a:t>Duke of York's Royal Military School, Dover 17/04/10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1988840"/>
            <a:ext cx="43924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 effect of a serious fire at our school would be devastating.</a:t>
            </a:r>
          </a:p>
          <a:p>
            <a:endParaRPr lang="en-GB" sz="2000" dirty="0"/>
          </a:p>
          <a:p>
            <a:r>
              <a:rPr lang="en-GB" sz="2000" dirty="0"/>
              <a:t>It is everyone’s personal responsibility to be vigilant for the potential of accidental or malicious fires.</a:t>
            </a:r>
          </a:p>
          <a:p>
            <a:endParaRPr lang="en-GB" sz="2000" dirty="0"/>
          </a:p>
          <a:p>
            <a:r>
              <a:rPr lang="en-GB" sz="2000" dirty="0"/>
              <a:t>That collective action will help protect the safety of all staff, pupils and visitors and the </a:t>
            </a:r>
            <a:r>
              <a:rPr lang="en-GB" sz="2000" dirty="0" err="1"/>
              <a:t>firefighters</a:t>
            </a:r>
            <a:r>
              <a:rPr lang="en-GB" sz="2000" dirty="0"/>
              <a:t> who we would rely upon to rescue us or our buildings.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13" y="918468"/>
            <a:ext cx="8085137" cy="638324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Arial" pitchFamily="34" charset="0"/>
                <a:cs typeface="Arial" pitchFamily="34" charset="0"/>
              </a:rPr>
              <a:t>School Specific Fire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64096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Miss Priestley and Mrs Hillier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are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F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ire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M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arshalls</a:t>
            </a:r>
          </a:p>
          <a:p>
            <a:pPr marL="0"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We meet on the playground by the assembly point sign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M:\Resource\H&amp;S\WORK PENDING\Maria\Fire\Harborne Primary School Fire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708920"/>
            <a:ext cx="5256584" cy="3528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1475656" y="6381328"/>
            <a:ext cx="561662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200" b="1" dirty="0" err="1"/>
              <a:t>Harborne</a:t>
            </a:r>
            <a:r>
              <a:rPr lang="en-GB" sz="1200" b="1" dirty="0"/>
              <a:t> Primary School, Birmingham  27/04/11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301359" cy="439214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You should be able to answer YES to all of these questions as they apply to you. </a:t>
            </a:r>
          </a:p>
          <a:p>
            <a:pPr marL="0" indent="0">
              <a:buNone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If you can't, ask a question now or talk to a senior member of staff.</a:t>
            </a:r>
          </a:p>
          <a:p>
            <a:pPr marL="0" indent="0">
              <a:buNone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358775" indent="-358775">
              <a:buFont typeface="Wingdings" pitchFamily="2" charset="2"/>
              <a:buChar char="Ø"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Is the alarm audible in all occupied parts of the building? </a:t>
            </a:r>
          </a:p>
          <a:p>
            <a:pPr marL="358775" indent="-358775">
              <a:buFont typeface="Wingdings" pitchFamily="2" charset="2"/>
              <a:buChar char="Ø"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Do you know of an alternative escape route out should your normal exit be blocked by fire or smoke? </a:t>
            </a:r>
          </a:p>
          <a:p>
            <a:pPr marL="358775" indent="-358775">
              <a:buFont typeface="Wingdings" pitchFamily="2" charset="2"/>
              <a:buChar char="Ø"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Are these routes always clear of obstructions and locked doors? </a:t>
            </a:r>
          </a:p>
          <a:p>
            <a:pPr marL="358775" indent="-358775">
              <a:buFont typeface="Wingdings" pitchFamily="2" charset="2"/>
              <a:buChar char="Ø"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Could you contact the Fire &amp; Rescue Service if you needed to? </a:t>
            </a:r>
          </a:p>
          <a:p>
            <a:pPr marL="358775" indent="-358775">
              <a:buFont typeface="Wingdings" pitchFamily="2" charset="2"/>
              <a:buChar char="Ø"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Do you know the out-of-hours fire procedures?</a:t>
            </a:r>
          </a:p>
          <a:p>
            <a:pPr marL="358775" indent="-358775">
              <a:buFont typeface="Wingdings" pitchFamily="2" charset="2"/>
              <a:buChar char="Ø"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Do you feel safe and confident about the risk of fire in your school?</a:t>
            </a:r>
          </a:p>
          <a:p>
            <a:pPr marL="358775" indent="-358775">
              <a:buFont typeface="Wingdings" pitchFamily="2" charset="2"/>
              <a:buChar char="Ø"/>
            </a:pP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95536" y="692696"/>
            <a:ext cx="8208912" cy="3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19044" rIns="0" bIns="19044" anchor="ctr">
            <a:spAutoFit/>
          </a:bodyPr>
          <a:lstStyle/>
          <a:p>
            <a:pPr marL="266700" indent="-266700" algn="ctr"/>
            <a:r>
              <a:rPr lang="en-GB" sz="2000" b="1" dirty="0"/>
              <a:t>Annual Reminder of essential Fire Safety information in Schools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9750" y="1504099"/>
            <a:ext cx="8137525" cy="4101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19044" rIns="0" bIns="19044" anchor="ctr">
            <a:spAutoFit/>
          </a:bodyPr>
          <a:lstStyle/>
          <a:p>
            <a:pPr marL="358775" indent="-358775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200" dirty="0"/>
              <a:t>Have a fire risk assessment carried out by a competent person; </a:t>
            </a:r>
          </a:p>
          <a:p>
            <a:pPr marL="358775" indent="-358775">
              <a:spcBef>
                <a:spcPct val="50000"/>
              </a:spcBef>
              <a:buFontTx/>
              <a:buChar char="•"/>
            </a:pPr>
            <a:r>
              <a:rPr lang="en-GB" sz="2200" dirty="0"/>
              <a:t>Implement all actions from the fire risk assessment and review the assessment annually; </a:t>
            </a:r>
          </a:p>
          <a:p>
            <a:pPr marL="358775" indent="-358775">
              <a:spcBef>
                <a:spcPct val="50000"/>
              </a:spcBef>
              <a:buFontTx/>
              <a:buChar char="•"/>
            </a:pPr>
            <a:r>
              <a:rPr lang="en-GB" sz="2200" dirty="0"/>
              <a:t>Have appropriate fire fighting equipment, adequate means of escape and a defined evacuation procedure; </a:t>
            </a:r>
          </a:p>
          <a:p>
            <a:pPr marL="358775" indent="-358775">
              <a:spcBef>
                <a:spcPct val="50000"/>
              </a:spcBef>
              <a:buFontTx/>
              <a:buChar char="•"/>
            </a:pPr>
            <a:r>
              <a:rPr lang="en-GB" sz="2200" dirty="0"/>
              <a:t>Develop a Personal Emergency Evacuation Plan (PEEP) for anyone with a temporary or permanent disability that may prevent that person from being able to reach a place of safety; </a:t>
            </a:r>
          </a:p>
          <a:p>
            <a:pPr marL="358775" indent="-358775">
              <a:spcBef>
                <a:spcPct val="50000"/>
              </a:spcBef>
              <a:buFontTx/>
              <a:buChar char="•"/>
            </a:pPr>
            <a:r>
              <a:rPr lang="en-GB" sz="2200" dirty="0"/>
              <a:t>Practice our fire evacuation procedures.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9552" y="809866"/>
            <a:ext cx="5184576" cy="530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19044" rIns="0" bIns="19044" anchor="ctr">
            <a:spAutoFit/>
          </a:bodyPr>
          <a:lstStyle/>
          <a:p>
            <a:pPr marL="266700" indent="-266700"/>
            <a:r>
              <a:rPr lang="en-GB" sz="3200" b="1" dirty="0"/>
              <a:t>As a School We Must:</a:t>
            </a:r>
            <a:endParaRPr lang="en-GB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40" y="620688"/>
            <a:ext cx="8640960" cy="576064"/>
          </a:xfrm>
        </p:spPr>
        <p:txBody>
          <a:bodyPr>
            <a:noAutofit/>
          </a:bodyPr>
          <a:lstStyle/>
          <a:p>
            <a:pPr algn="l"/>
            <a:r>
              <a:rPr lang="en-GB" sz="3200" b="1" dirty="0">
                <a:latin typeface="Arial" pitchFamily="34" charset="0"/>
                <a:cs typeface="Arial" pitchFamily="34" charset="0"/>
              </a:rPr>
              <a:t>Fire Prevention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373367" cy="3600399"/>
          </a:xfrm>
        </p:spPr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The main causes of fires in schools are:</a:t>
            </a:r>
          </a:p>
          <a:p>
            <a:pPr marL="0" indent="0">
              <a:spcBef>
                <a:spcPct val="50000"/>
              </a:spcBef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Electrical failure (mains and portable appliances);</a:t>
            </a:r>
          </a:p>
          <a:p>
            <a:pPr eaLnBrk="1" hangingPunct="1">
              <a:lnSpc>
                <a:spcPct val="90000"/>
              </a:lnSpc>
              <a:buNone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Arson;</a:t>
            </a:r>
          </a:p>
          <a:p>
            <a:pPr eaLnBrk="1" hangingPunct="1">
              <a:lnSpc>
                <a:spcPct val="90000"/>
              </a:lnSpc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Use of chemicals and workshop machinery;</a:t>
            </a:r>
          </a:p>
          <a:p>
            <a:pPr eaLnBrk="1" hangingPunct="1">
              <a:lnSpc>
                <a:spcPct val="90000"/>
              </a:lnSpc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Poor housekeeping.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13" y="908720"/>
            <a:ext cx="8373367" cy="576064"/>
          </a:xfrm>
        </p:spPr>
        <p:txBody>
          <a:bodyPr>
            <a:noAutofit/>
          </a:bodyPr>
          <a:lstStyle/>
          <a:p>
            <a:pPr algn="l"/>
            <a:r>
              <a:rPr lang="en-GB" sz="3200" b="1" dirty="0">
                <a:latin typeface="Arial" pitchFamily="34" charset="0"/>
                <a:cs typeface="Arial" pitchFamily="34" charset="0"/>
              </a:rPr>
              <a:t>To help prevent electrical fires....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113" y="1845171"/>
            <a:ext cx="8085137" cy="4464149"/>
          </a:xfrm>
        </p:spPr>
        <p:txBody>
          <a:bodyPr>
            <a:normAutofit/>
          </a:bodyPr>
          <a:lstStyle/>
          <a:p>
            <a:pPr marL="358775" indent="-358775">
              <a:spcBef>
                <a:spcPct val="50000"/>
              </a:spcBef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Switch off equipment when not in use; </a:t>
            </a:r>
          </a:p>
          <a:p>
            <a:pPr marL="358775" indent="-358775">
              <a:spcBef>
                <a:spcPct val="50000"/>
              </a:spcBef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Visually check equipment, sockets and switches before use;</a:t>
            </a:r>
          </a:p>
          <a:p>
            <a:pPr marL="358775" indent="-358775">
              <a:spcBef>
                <a:spcPct val="50000"/>
              </a:spcBef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Do not use extension leads and adaptor blocks that are linked together or overloaded; </a:t>
            </a:r>
          </a:p>
          <a:p>
            <a:pPr marL="358775" indent="-358775">
              <a:spcBef>
                <a:spcPct val="50000"/>
              </a:spcBef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Check operating instructions for reel type extension leads – should they be fully unwound before use?</a:t>
            </a:r>
          </a:p>
          <a:p>
            <a:pPr marL="358775" indent="-358775">
              <a:spcBef>
                <a:spcPct val="50000"/>
              </a:spcBef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Do not store items on top of or close to heaters;</a:t>
            </a:r>
          </a:p>
          <a:p>
            <a:pPr marL="358775" indent="-358775">
              <a:spcBef>
                <a:spcPct val="50000"/>
              </a:spcBef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Keep water and drinks away from electrical equipment.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611188" y="974209"/>
            <a:ext cx="8281292" cy="469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19044" rIns="0" bIns="19044" anchor="ctr">
            <a:spAutoFit/>
          </a:bodyPr>
          <a:lstStyle/>
          <a:p>
            <a:r>
              <a:rPr lang="en-GB" sz="2800" b="1" dirty="0"/>
              <a:t>This fire was caused by a faulty electric kettle</a:t>
            </a:r>
            <a:endParaRPr lang="en-GB" sz="2800" dirty="0"/>
          </a:p>
        </p:txBody>
      </p:sp>
      <p:pic>
        <p:nvPicPr>
          <p:cNvPr id="8195" name="Picture 7" descr="Fire damage from ket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3232150" cy="431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283968" y="3284984"/>
            <a:ext cx="41905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2400" dirty="0"/>
              <a:t>Maybe like the one you use?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13" y="990476"/>
            <a:ext cx="8229351" cy="566316"/>
          </a:xfrm>
        </p:spPr>
        <p:txBody>
          <a:bodyPr>
            <a:noAutofit/>
          </a:bodyPr>
          <a:lstStyle/>
          <a:p>
            <a:pPr algn="l"/>
            <a:r>
              <a:rPr lang="en-GB" sz="3200" b="1" dirty="0">
                <a:latin typeface="Arial" pitchFamily="34" charset="0"/>
                <a:cs typeface="Arial" pitchFamily="34" charset="0"/>
              </a:rPr>
              <a:t>To help prevent opportunities for arson...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113" y="1916832"/>
            <a:ext cx="8085137" cy="396009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Keep all external areas clear of accumulated combustible materials;</a:t>
            </a:r>
          </a:p>
          <a:p>
            <a:pPr eaLnBrk="1" hangingPunct="1">
              <a:lnSpc>
                <a:spcPct val="90000"/>
              </a:lnSpc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Keep refuse bins at least 8m away from any building and secure them so they can’t be easily moved up against a building;</a:t>
            </a:r>
          </a:p>
          <a:p>
            <a:pPr eaLnBrk="1" hangingPunct="1">
              <a:lnSpc>
                <a:spcPct val="90000"/>
              </a:lnSpc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Report any external lighting that is not working.</a:t>
            </a:r>
          </a:p>
          <a:p>
            <a:pPr eaLnBrk="1" hangingPunct="1">
              <a:lnSpc>
                <a:spcPct val="90000"/>
              </a:lnSpc>
            </a:pP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351" cy="566316"/>
          </a:xfrm>
        </p:spPr>
        <p:txBody>
          <a:bodyPr>
            <a:noAutofit/>
          </a:bodyPr>
          <a:lstStyle/>
          <a:p>
            <a:pPr algn="l"/>
            <a:r>
              <a:rPr lang="en-GB" sz="2800" b="1" dirty="0">
                <a:latin typeface="Arial" pitchFamily="34" charset="0"/>
                <a:cs typeface="Arial" pitchFamily="34" charset="0"/>
              </a:rPr>
              <a:t>To prevent chemical and workshop fires...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085137" cy="396009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Don’t order and store large quantities of flammable liquids;</a:t>
            </a:r>
          </a:p>
          <a:p>
            <a:pPr eaLnBrk="1" hangingPunct="1">
              <a:lnSpc>
                <a:spcPct val="90000"/>
              </a:lnSpc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Don’t handle or mix science chemicals unless you have been trained to do so;</a:t>
            </a:r>
          </a:p>
          <a:p>
            <a:pPr>
              <a:lnSpc>
                <a:spcPct val="90000"/>
              </a:lnSpc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Don’t store oil-soaked rags or materials;</a:t>
            </a:r>
          </a:p>
          <a:p>
            <a:pPr eaLnBrk="1" hangingPunct="1">
              <a:lnSpc>
                <a:spcPct val="90000"/>
              </a:lnSpc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Make sure you know the isolation points for gas and electricity in the area you work.</a:t>
            </a:r>
          </a:p>
          <a:p>
            <a:pPr eaLnBrk="1" hangingPunct="1">
              <a:lnSpc>
                <a:spcPct val="90000"/>
              </a:lnSpc>
            </a:pP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539552" y="404664"/>
            <a:ext cx="79202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/>
              <a:t>To help prevent general accidental fires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499992" y="1124744"/>
            <a:ext cx="410368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6700" indent="-266700">
              <a:spcBef>
                <a:spcPct val="50000"/>
              </a:spcBef>
              <a:buFontTx/>
              <a:buChar char="•"/>
            </a:pPr>
            <a:r>
              <a:rPr lang="en-GB" sz="2400" dirty="0"/>
              <a:t>Do not store things on or near heaters or other surfaces that get hot; </a:t>
            </a:r>
          </a:p>
          <a:p>
            <a:pPr marL="266700" indent="-266700">
              <a:spcBef>
                <a:spcPct val="50000"/>
              </a:spcBef>
              <a:buFontTx/>
              <a:buChar char="•"/>
            </a:pPr>
            <a:r>
              <a:rPr lang="en-GB" sz="2400" dirty="0"/>
              <a:t>Remove waste regularly so there isn’t a ready supply of flammable material to burn;</a:t>
            </a:r>
          </a:p>
          <a:p>
            <a:pPr marL="266700" indent="-266700">
              <a:spcBef>
                <a:spcPct val="50000"/>
              </a:spcBef>
              <a:buFontTx/>
              <a:buChar char="•"/>
            </a:pPr>
            <a:r>
              <a:rPr lang="en-GB" sz="2400" dirty="0"/>
              <a:t>Keep all areas clean and tidy especially where dust or grease can build up. </a:t>
            </a:r>
          </a:p>
          <a:p>
            <a:pPr marL="266700" indent="-266700">
              <a:spcBef>
                <a:spcPct val="50000"/>
              </a:spcBef>
              <a:buFontTx/>
              <a:buChar char="•"/>
            </a:pPr>
            <a:r>
              <a:rPr lang="en-GB" sz="2400" dirty="0"/>
              <a:t>No smoking on site.</a:t>
            </a:r>
          </a:p>
        </p:txBody>
      </p:sp>
      <p:pic>
        <p:nvPicPr>
          <p:cNvPr id="10244" name="Picture 7" descr="a Heater with items on t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24744"/>
            <a:ext cx="3600450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http://t1.gstatic.com/images?q=tbn:ANd9GcS3_21KeAi6lGqCSqjLbMhnTC40EoGfc1SuvCt6cy1imsJNcbQNOQ:www.alphacart.co.uk/uploads/c486a8ee6e54406a98882e03450d80f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221088"/>
            <a:ext cx="2143125" cy="2143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684213" y="930786"/>
            <a:ext cx="76472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2800" b="1" dirty="0"/>
              <a:t>To prevent fire and smoke from spreading...</a:t>
            </a:r>
            <a:endParaRPr lang="en-GB" sz="2800" dirty="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83568" y="1628800"/>
            <a:ext cx="3135312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6700" indent="-266700">
              <a:spcBef>
                <a:spcPct val="50000"/>
              </a:spcBef>
              <a:buFontTx/>
              <a:buChar char="•"/>
            </a:pPr>
            <a:r>
              <a:rPr lang="en-GB" sz="2200" dirty="0"/>
              <a:t>Fire doors stop fire and smoke spreading and protect escape routes.</a:t>
            </a:r>
          </a:p>
          <a:p>
            <a:pPr marL="266700" indent="-266700">
              <a:spcBef>
                <a:spcPct val="50000"/>
              </a:spcBef>
              <a:buFontTx/>
              <a:buChar char="•"/>
            </a:pPr>
            <a:r>
              <a:rPr lang="en-GB" sz="2200" dirty="0"/>
              <a:t>Keep fire doors closed unless they are held open by automatic closing devices! </a:t>
            </a:r>
          </a:p>
          <a:p>
            <a:pPr marL="266700" indent="-266700">
              <a:spcBef>
                <a:spcPct val="50000"/>
              </a:spcBef>
              <a:buFontTx/>
              <a:buChar char="•"/>
            </a:pPr>
            <a:r>
              <a:rPr lang="en-GB" sz="2200" dirty="0"/>
              <a:t>Report any defective doors and tackle persistent offenders! </a:t>
            </a:r>
          </a:p>
          <a:p>
            <a:pPr marL="266700" indent="-266700" eaLnBrk="0" hangingPunct="0"/>
            <a:endParaRPr lang="en-GB" sz="2000" dirty="0"/>
          </a:p>
        </p:txBody>
      </p:sp>
      <p:pic>
        <p:nvPicPr>
          <p:cNvPr id="11268" name="Picture 7" descr="Right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1629842"/>
            <a:ext cx="2047875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9" descr="Wrong! - door held open with fire extinguish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2990056"/>
            <a:ext cx="2057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L RA Refresher Trg">
  <a:themeElements>
    <a:clrScheme name="TEL RA Refresher Trg 16">
      <a:dk1>
        <a:srgbClr val="000000"/>
      </a:dk1>
      <a:lt1>
        <a:srgbClr val="FFFFFF"/>
      </a:lt1>
      <a:dk2>
        <a:srgbClr val="006E56"/>
      </a:dk2>
      <a:lt2>
        <a:srgbClr val="808080"/>
      </a:lt2>
      <a:accent1>
        <a:srgbClr val="D2FAFA"/>
      </a:accent1>
      <a:accent2>
        <a:srgbClr val="0063AC"/>
      </a:accent2>
      <a:accent3>
        <a:srgbClr val="FFFFFF"/>
      </a:accent3>
      <a:accent4>
        <a:srgbClr val="000000"/>
      </a:accent4>
      <a:accent5>
        <a:srgbClr val="E5FCFC"/>
      </a:accent5>
      <a:accent6>
        <a:srgbClr val="00599B"/>
      </a:accent6>
      <a:hlink>
        <a:srgbClr val="C22E91"/>
      </a:hlink>
      <a:folHlink>
        <a:srgbClr val="B3D455"/>
      </a:folHlink>
    </a:clrScheme>
    <a:fontScheme name="TEL RA Refresher Tr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L RA Refresher Tr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 RA Refresher Tr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 RA Refresher Tr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 RA Refresher Tr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 RA Refresher Tr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 RA Refresher Tr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 RA Refresher Tr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 RA Refresher Tr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 RA Refresher Tr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 RA Refresher Tr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 RA Refresher Tr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 RA Refresher Tr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 RA Refresher Trg 13">
        <a:dk1>
          <a:srgbClr val="000000"/>
        </a:dk1>
        <a:lt1>
          <a:srgbClr val="FFFFFF"/>
        </a:lt1>
        <a:dk2>
          <a:srgbClr val="006E56"/>
        </a:dk2>
        <a:lt2>
          <a:srgbClr val="808080"/>
        </a:lt2>
        <a:accent1>
          <a:srgbClr val="BBD2CF"/>
        </a:accent1>
        <a:accent2>
          <a:srgbClr val="0063AC"/>
        </a:accent2>
        <a:accent3>
          <a:srgbClr val="FFFFFF"/>
        </a:accent3>
        <a:accent4>
          <a:srgbClr val="000000"/>
        </a:accent4>
        <a:accent5>
          <a:srgbClr val="DAE5E4"/>
        </a:accent5>
        <a:accent6>
          <a:srgbClr val="00599B"/>
        </a:accent6>
        <a:hlink>
          <a:srgbClr val="C22E91"/>
        </a:hlink>
        <a:folHlink>
          <a:srgbClr val="57B9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 RA Refresher Trg 14">
        <a:dk1>
          <a:srgbClr val="000000"/>
        </a:dk1>
        <a:lt1>
          <a:srgbClr val="FFFFFF"/>
        </a:lt1>
        <a:dk2>
          <a:srgbClr val="006E56"/>
        </a:dk2>
        <a:lt2>
          <a:srgbClr val="808080"/>
        </a:lt2>
        <a:accent1>
          <a:srgbClr val="BBD2CF"/>
        </a:accent1>
        <a:accent2>
          <a:srgbClr val="0063AC"/>
        </a:accent2>
        <a:accent3>
          <a:srgbClr val="FFFFFF"/>
        </a:accent3>
        <a:accent4>
          <a:srgbClr val="000000"/>
        </a:accent4>
        <a:accent5>
          <a:srgbClr val="DAE5E4"/>
        </a:accent5>
        <a:accent6>
          <a:srgbClr val="00599B"/>
        </a:accent6>
        <a:hlink>
          <a:srgbClr val="C22E91"/>
        </a:hlink>
        <a:folHlink>
          <a:srgbClr val="B3D4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 RA Refresher Trg 15">
        <a:dk1>
          <a:srgbClr val="000000"/>
        </a:dk1>
        <a:lt1>
          <a:srgbClr val="FFFFFF"/>
        </a:lt1>
        <a:dk2>
          <a:srgbClr val="006E56"/>
        </a:dk2>
        <a:lt2>
          <a:srgbClr val="808080"/>
        </a:lt2>
        <a:accent1>
          <a:srgbClr val="BBD2CF"/>
        </a:accent1>
        <a:accent2>
          <a:srgbClr val="0063AC"/>
        </a:accent2>
        <a:accent3>
          <a:srgbClr val="FFFFFF"/>
        </a:accent3>
        <a:accent4>
          <a:srgbClr val="000000"/>
        </a:accent4>
        <a:accent5>
          <a:srgbClr val="DAE5E4"/>
        </a:accent5>
        <a:accent6>
          <a:srgbClr val="00599B"/>
        </a:accent6>
        <a:hlink>
          <a:srgbClr val="C22E91"/>
        </a:hlink>
        <a:folHlink>
          <a:srgbClr val="5239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 RA Refresher Trg 16">
        <a:dk1>
          <a:srgbClr val="000000"/>
        </a:dk1>
        <a:lt1>
          <a:srgbClr val="FFFFFF"/>
        </a:lt1>
        <a:dk2>
          <a:srgbClr val="006E56"/>
        </a:dk2>
        <a:lt2>
          <a:srgbClr val="808080"/>
        </a:lt2>
        <a:accent1>
          <a:srgbClr val="D2FAFA"/>
        </a:accent1>
        <a:accent2>
          <a:srgbClr val="0063AC"/>
        </a:accent2>
        <a:accent3>
          <a:srgbClr val="FFFFFF"/>
        </a:accent3>
        <a:accent4>
          <a:srgbClr val="000000"/>
        </a:accent4>
        <a:accent5>
          <a:srgbClr val="E5FCFC"/>
        </a:accent5>
        <a:accent6>
          <a:srgbClr val="00599B"/>
        </a:accent6>
        <a:hlink>
          <a:srgbClr val="C22E91"/>
        </a:hlink>
        <a:folHlink>
          <a:srgbClr val="B3D45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TEL RA Refresher Trg</Template>
  <TotalTime>745</TotalTime>
  <Words>1221</Words>
  <Application>Microsoft Office PowerPoint</Application>
  <PresentationFormat>On-screen Show (4:3)</PresentationFormat>
  <Paragraphs>117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Wingdings</vt:lpstr>
      <vt:lpstr>TEL RA Refresher Trg</vt:lpstr>
      <vt:lpstr>Office Theme</vt:lpstr>
      <vt:lpstr>PowerPoint Presentation</vt:lpstr>
      <vt:lpstr>PowerPoint Presentation</vt:lpstr>
      <vt:lpstr>Fire Prevention</vt:lpstr>
      <vt:lpstr>To help prevent electrical fires....</vt:lpstr>
      <vt:lpstr>PowerPoint Presentation</vt:lpstr>
      <vt:lpstr>To help prevent opportunities for arson...</vt:lpstr>
      <vt:lpstr>To prevent chemical and workshop fires...</vt:lpstr>
      <vt:lpstr>PowerPoint Presentation</vt:lpstr>
      <vt:lpstr>PowerPoint Presentation</vt:lpstr>
      <vt:lpstr>Fire Action Notices</vt:lpstr>
      <vt:lpstr>PowerPoint Presentation</vt:lpstr>
      <vt:lpstr>If you hear the alarm....</vt:lpstr>
      <vt:lpstr>Fire Fighting Equipment</vt:lpstr>
      <vt:lpstr>Types of Fire Extinguishers</vt:lpstr>
      <vt:lpstr>Fire Training Requirements:</vt:lpstr>
      <vt:lpstr>Remember - think about fire prevention...</vt:lpstr>
      <vt:lpstr>School Specific Fire Procedures</vt:lpstr>
      <vt:lpstr>PowerPoint Presentation</vt:lpstr>
    </vt:vector>
  </TitlesOfParts>
  <Company>Wiltshire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Wiltshire Council's Fire and Bomb training module</dc:title>
  <dc:creator>JacksoLI</dc:creator>
  <cp:lastModifiedBy>Sheena Priestley</cp:lastModifiedBy>
  <cp:revision>64</cp:revision>
  <dcterms:created xsi:type="dcterms:W3CDTF">2010-09-07T10:18:53Z</dcterms:created>
  <dcterms:modified xsi:type="dcterms:W3CDTF">2019-07-08T10:31:16Z</dcterms:modified>
</cp:coreProperties>
</file>